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Bugaki" panose="020B0604020202020204" charset="0"/>
      <p:regular r:id="rId16"/>
    </p:embeddedFont>
    <p:embeddedFont>
      <p:font typeface="Calibri" panose="020F0502020204030204" pitchFamily="34" charset="0"/>
      <p:regular r:id="rId17"/>
      <p:bold r:id="rId18"/>
      <p:italic r:id="rId19"/>
      <p:boldItalic r:id="rId20"/>
    </p:embeddedFont>
    <p:embeddedFont>
      <p:font typeface="Childos Arabic" panose="020B0604020202020204" charset="-78"/>
      <p:regular r:id="rId21"/>
    </p:embeddedFont>
    <p:embeddedFont>
      <p:font typeface="Open Sans" panose="020B0606030504020204" pitchFamily="3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9" d="100"/>
          <a:sy n="49" d="100"/>
        </p:scale>
        <p:origin x="576" y="-24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s>
</file>

<file path=ppt/media/image1.png>
</file>

<file path=ppt/media/image10.sv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png>
</file>

<file path=ppt/media/image2.svg>
</file>

<file path=ppt/media/image20.png>
</file>

<file path=ppt/media/image21.svg>
</file>

<file path=ppt/media/image3.png>
</file>

<file path=ppt/media/image4.sv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9.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2.sv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2.sv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grpSp>
        <p:nvGrpSpPr>
          <p:cNvPr id="2" name="Group 2"/>
          <p:cNvGrpSpPr/>
          <p:nvPr/>
        </p:nvGrpSpPr>
        <p:grpSpPr>
          <a:xfrm>
            <a:off x="3234362" y="1028700"/>
            <a:ext cx="11819276" cy="1181927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A6A6A6">
                    <a:alpha val="100000"/>
                  </a:srgbClr>
                </a:gs>
                <a:gs pos="100000">
                  <a:srgbClr val="FFFFFF">
                    <a:alpha val="100000"/>
                  </a:srgbClr>
                </a:gs>
              </a:gsLst>
              <a:lin ang="0"/>
            </a:gra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831549" y="2262472"/>
            <a:ext cx="6624902" cy="5308381"/>
          </a:xfrm>
          <a:prstGeom prst="rect">
            <a:avLst/>
          </a:prstGeom>
        </p:spPr>
        <p:txBody>
          <a:bodyPr lIns="0" tIns="0" rIns="0" bIns="0" rtlCol="0" anchor="t">
            <a:spAutoFit/>
          </a:bodyPr>
          <a:lstStyle/>
          <a:p>
            <a:pPr algn="ctr">
              <a:lnSpc>
                <a:spcPts val="8038"/>
              </a:lnSpc>
            </a:pPr>
            <a:r>
              <a:rPr lang="en-US" sz="8038">
                <a:solidFill>
                  <a:srgbClr val="49444B"/>
                </a:solidFill>
                <a:latin typeface="Bugaki"/>
              </a:rPr>
              <a:t>UTS Testing dan QA perangkat lunak</a:t>
            </a:r>
          </a:p>
        </p:txBody>
      </p:sp>
      <p:sp>
        <p:nvSpPr>
          <p:cNvPr id="6" name="Freeform 6"/>
          <p:cNvSpPr/>
          <p:nvPr/>
        </p:nvSpPr>
        <p:spPr>
          <a:xfrm>
            <a:off x="1736776" y="801862"/>
            <a:ext cx="2789495" cy="4114800"/>
          </a:xfrm>
          <a:custGeom>
            <a:avLst/>
            <a:gdLst/>
            <a:ahLst/>
            <a:cxnLst/>
            <a:rect l="l" t="t" r="r" b="b"/>
            <a:pathLst>
              <a:path w="2789495" h="4114800">
                <a:moveTo>
                  <a:pt x="0" y="0"/>
                </a:moveTo>
                <a:lnTo>
                  <a:pt x="2789496" y="0"/>
                </a:lnTo>
                <a:lnTo>
                  <a:pt x="278949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4342419" y="7775921"/>
            <a:ext cx="8650409" cy="923989"/>
            <a:chOff x="0" y="0"/>
            <a:chExt cx="2081536" cy="272564"/>
          </a:xfrm>
        </p:grpSpPr>
        <p:sp>
          <p:nvSpPr>
            <p:cNvPr id="8" name="Freeform 8"/>
            <p:cNvSpPr/>
            <p:nvPr/>
          </p:nvSpPr>
          <p:spPr>
            <a:xfrm>
              <a:off x="0" y="0"/>
              <a:ext cx="2081536" cy="272564"/>
            </a:xfrm>
            <a:custGeom>
              <a:avLst/>
              <a:gdLst/>
              <a:ahLst/>
              <a:cxnLst/>
              <a:rect l="l" t="t" r="r" b="b"/>
              <a:pathLst>
                <a:path w="2081536" h="272564">
                  <a:moveTo>
                    <a:pt x="49958" y="0"/>
                  </a:moveTo>
                  <a:lnTo>
                    <a:pt x="2031578" y="0"/>
                  </a:lnTo>
                  <a:cubicBezTo>
                    <a:pt x="2044828" y="0"/>
                    <a:pt x="2057535" y="5263"/>
                    <a:pt x="2066904" y="14632"/>
                  </a:cubicBezTo>
                  <a:cubicBezTo>
                    <a:pt x="2076273" y="24001"/>
                    <a:pt x="2081536" y="36709"/>
                    <a:pt x="2081536" y="49958"/>
                  </a:cubicBezTo>
                  <a:lnTo>
                    <a:pt x="2081536" y="222606"/>
                  </a:lnTo>
                  <a:cubicBezTo>
                    <a:pt x="2081536" y="250197"/>
                    <a:pt x="2059169" y="272564"/>
                    <a:pt x="2031578" y="272564"/>
                  </a:cubicBezTo>
                  <a:lnTo>
                    <a:pt x="49958" y="272564"/>
                  </a:lnTo>
                  <a:cubicBezTo>
                    <a:pt x="22367" y="272564"/>
                    <a:pt x="0" y="250197"/>
                    <a:pt x="0" y="222606"/>
                  </a:cubicBezTo>
                  <a:lnTo>
                    <a:pt x="0" y="49958"/>
                  </a:lnTo>
                  <a:cubicBezTo>
                    <a:pt x="0" y="22367"/>
                    <a:pt x="22367" y="0"/>
                    <a:pt x="49958" y="0"/>
                  </a:cubicBezTo>
                  <a:close/>
                </a:path>
              </a:pathLst>
            </a:custGeom>
            <a:solidFill>
              <a:srgbClr val="49444B"/>
            </a:solidFill>
            <a:ln w="47625" cap="rnd">
              <a:solidFill>
                <a:srgbClr val="72C0A7"/>
              </a:solidFill>
              <a:prstDash val="solid"/>
              <a:round/>
            </a:ln>
          </p:spPr>
        </p:sp>
        <p:sp>
          <p:nvSpPr>
            <p:cNvPr id="9" name="TextBox 9"/>
            <p:cNvSpPr txBox="1"/>
            <p:nvPr/>
          </p:nvSpPr>
          <p:spPr>
            <a:xfrm>
              <a:off x="0" y="-38100"/>
              <a:ext cx="2081536" cy="310664"/>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12992828" y="6415672"/>
            <a:ext cx="3558396" cy="2057400"/>
          </a:xfrm>
          <a:custGeom>
            <a:avLst/>
            <a:gdLst/>
            <a:ahLst/>
            <a:cxnLst/>
            <a:rect l="l" t="t" r="r" b="b"/>
            <a:pathLst>
              <a:path w="3558396" h="2057400">
                <a:moveTo>
                  <a:pt x="0" y="0"/>
                </a:moveTo>
                <a:lnTo>
                  <a:pt x="3558396" y="0"/>
                </a:lnTo>
                <a:lnTo>
                  <a:pt x="3558396"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5295173" y="7953643"/>
            <a:ext cx="6935137" cy="673261"/>
          </a:xfrm>
          <a:prstGeom prst="rect">
            <a:avLst/>
          </a:prstGeom>
        </p:spPr>
        <p:txBody>
          <a:bodyPr wrap="square" lIns="0" tIns="0" rIns="0" bIns="0" rtlCol="0" anchor="t">
            <a:spAutoFit/>
          </a:bodyPr>
          <a:lstStyle/>
          <a:p>
            <a:pPr>
              <a:lnSpc>
                <a:spcPts val="5000"/>
              </a:lnSpc>
            </a:pPr>
            <a:r>
              <a:rPr lang="en-US" sz="5000" dirty="0">
                <a:solidFill>
                  <a:srgbClr val="FFFFFF"/>
                </a:solidFill>
                <a:latin typeface="Childos Arabic"/>
              </a:rPr>
              <a:t>NAMA: FADILLAH AHMAD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grpSp>
        <p:nvGrpSpPr>
          <p:cNvPr id="2" name="Group 2"/>
          <p:cNvGrpSpPr/>
          <p:nvPr/>
        </p:nvGrpSpPr>
        <p:grpSpPr>
          <a:xfrm>
            <a:off x="2643863" y="1028700"/>
            <a:ext cx="13000274" cy="6938340"/>
            <a:chOff x="0" y="0"/>
            <a:chExt cx="3423941" cy="1827382"/>
          </a:xfrm>
        </p:grpSpPr>
        <p:sp>
          <p:nvSpPr>
            <p:cNvPr id="3" name="Freeform 3"/>
            <p:cNvSpPr/>
            <p:nvPr/>
          </p:nvSpPr>
          <p:spPr>
            <a:xfrm>
              <a:off x="0" y="0"/>
              <a:ext cx="3423941" cy="1827382"/>
            </a:xfrm>
            <a:custGeom>
              <a:avLst/>
              <a:gdLst/>
              <a:ahLst/>
              <a:cxnLst/>
              <a:rect l="l" t="t" r="r" b="b"/>
              <a:pathLst>
                <a:path w="3423941" h="1827382">
                  <a:moveTo>
                    <a:pt x="30372" y="0"/>
                  </a:moveTo>
                  <a:lnTo>
                    <a:pt x="3393569" y="0"/>
                  </a:lnTo>
                  <a:cubicBezTo>
                    <a:pt x="3401624" y="0"/>
                    <a:pt x="3409349" y="3200"/>
                    <a:pt x="3415045" y="8896"/>
                  </a:cubicBezTo>
                  <a:cubicBezTo>
                    <a:pt x="3420741" y="14591"/>
                    <a:pt x="3423941" y="22316"/>
                    <a:pt x="3423941" y="30372"/>
                  </a:cubicBezTo>
                  <a:lnTo>
                    <a:pt x="3423941" y="1797010"/>
                  </a:lnTo>
                  <a:cubicBezTo>
                    <a:pt x="3423941" y="1805065"/>
                    <a:pt x="3420741" y="1812790"/>
                    <a:pt x="3415045" y="1818486"/>
                  </a:cubicBezTo>
                  <a:cubicBezTo>
                    <a:pt x="3409349" y="1824182"/>
                    <a:pt x="3401624" y="1827382"/>
                    <a:pt x="3393569" y="1827382"/>
                  </a:cubicBezTo>
                  <a:lnTo>
                    <a:pt x="30372" y="1827382"/>
                  </a:lnTo>
                  <a:cubicBezTo>
                    <a:pt x="22316" y="1827382"/>
                    <a:pt x="14591" y="1824182"/>
                    <a:pt x="8896" y="1818486"/>
                  </a:cubicBezTo>
                  <a:cubicBezTo>
                    <a:pt x="3200" y="1812790"/>
                    <a:pt x="0" y="1805065"/>
                    <a:pt x="0" y="1797010"/>
                  </a:cubicBezTo>
                  <a:lnTo>
                    <a:pt x="0" y="30372"/>
                  </a:lnTo>
                  <a:cubicBezTo>
                    <a:pt x="0" y="22316"/>
                    <a:pt x="3200" y="14591"/>
                    <a:pt x="8896" y="8896"/>
                  </a:cubicBezTo>
                  <a:cubicBezTo>
                    <a:pt x="14591" y="3200"/>
                    <a:pt x="22316" y="0"/>
                    <a:pt x="30372" y="0"/>
                  </a:cubicBezTo>
                  <a:close/>
                </a:path>
              </a:pathLst>
            </a:custGeom>
            <a:solidFill>
              <a:srgbClr val="72C0A7"/>
            </a:solidFill>
          </p:spPr>
        </p:sp>
        <p:sp>
          <p:nvSpPr>
            <p:cNvPr id="4" name="TextBox 4"/>
            <p:cNvSpPr txBox="1"/>
            <p:nvPr/>
          </p:nvSpPr>
          <p:spPr>
            <a:xfrm>
              <a:off x="0" y="-38100"/>
              <a:ext cx="3423941" cy="1865482"/>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sp>
        <p:nvSpPr>
          <p:cNvPr id="6" name="TextBox 6"/>
          <p:cNvSpPr txBox="1"/>
          <p:nvPr/>
        </p:nvSpPr>
        <p:spPr>
          <a:xfrm>
            <a:off x="3306821" y="1114064"/>
            <a:ext cx="10977072" cy="1728470"/>
          </a:xfrm>
          <a:prstGeom prst="rect">
            <a:avLst/>
          </a:prstGeom>
        </p:spPr>
        <p:txBody>
          <a:bodyPr lIns="0" tIns="0" rIns="0" bIns="0" rtlCol="0" anchor="t">
            <a:spAutoFit/>
          </a:bodyPr>
          <a:lstStyle/>
          <a:p>
            <a:pPr algn="ctr">
              <a:lnSpc>
                <a:spcPts val="4299"/>
              </a:lnSpc>
            </a:pPr>
            <a:r>
              <a:rPr lang="en-US" sz="4299">
                <a:solidFill>
                  <a:srgbClr val="49444B"/>
                </a:solidFill>
                <a:latin typeface="Bugaki"/>
              </a:rPr>
              <a:t>Berikut langkah-langkah untuk mengonfigurasi CI/CD di proyek Python:</a:t>
            </a:r>
          </a:p>
        </p:txBody>
      </p:sp>
      <p:grpSp>
        <p:nvGrpSpPr>
          <p:cNvPr id="7" name="Group 7"/>
          <p:cNvGrpSpPr/>
          <p:nvPr/>
        </p:nvGrpSpPr>
        <p:grpSpPr>
          <a:xfrm>
            <a:off x="3724397" y="2915840"/>
            <a:ext cx="10559495" cy="2521333"/>
            <a:chOff x="0" y="0"/>
            <a:chExt cx="2781102" cy="664055"/>
          </a:xfrm>
        </p:grpSpPr>
        <p:sp>
          <p:nvSpPr>
            <p:cNvPr id="8" name="Freeform 8"/>
            <p:cNvSpPr/>
            <p:nvPr/>
          </p:nvSpPr>
          <p:spPr>
            <a:xfrm>
              <a:off x="0" y="0"/>
              <a:ext cx="2781102" cy="664055"/>
            </a:xfrm>
            <a:custGeom>
              <a:avLst/>
              <a:gdLst/>
              <a:ahLst/>
              <a:cxnLst/>
              <a:rect l="l" t="t" r="r" b="b"/>
              <a:pathLst>
                <a:path w="2781102" h="664055">
                  <a:moveTo>
                    <a:pt x="37392" y="0"/>
                  </a:moveTo>
                  <a:lnTo>
                    <a:pt x="2743710" y="0"/>
                  </a:lnTo>
                  <a:cubicBezTo>
                    <a:pt x="2764361" y="0"/>
                    <a:pt x="2781102" y="16741"/>
                    <a:pt x="2781102" y="37392"/>
                  </a:cubicBezTo>
                  <a:lnTo>
                    <a:pt x="2781102" y="626663"/>
                  </a:lnTo>
                  <a:cubicBezTo>
                    <a:pt x="2781102" y="647314"/>
                    <a:pt x="2764361" y="664055"/>
                    <a:pt x="2743710" y="664055"/>
                  </a:cubicBezTo>
                  <a:lnTo>
                    <a:pt x="37392" y="664055"/>
                  </a:lnTo>
                  <a:cubicBezTo>
                    <a:pt x="27475" y="664055"/>
                    <a:pt x="17964" y="660115"/>
                    <a:pt x="10952" y="653103"/>
                  </a:cubicBezTo>
                  <a:cubicBezTo>
                    <a:pt x="3939" y="646091"/>
                    <a:pt x="0" y="636580"/>
                    <a:pt x="0" y="626663"/>
                  </a:cubicBezTo>
                  <a:lnTo>
                    <a:pt x="0" y="37392"/>
                  </a:lnTo>
                  <a:cubicBezTo>
                    <a:pt x="0" y="16741"/>
                    <a:pt x="16741" y="0"/>
                    <a:pt x="37392" y="0"/>
                  </a:cubicBezTo>
                  <a:close/>
                </a:path>
              </a:pathLst>
            </a:custGeom>
            <a:solidFill>
              <a:srgbClr val="49444B"/>
            </a:solidFill>
            <a:ln cap="rnd">
              <a:noFill/>
              <a:prstDash val="solid"/>
              <a:round/>
            </a:ln>
          </p:spPr>
        </p:sp>
        <p:sp>
          <p:nvSpPr>
            <p:cNvPr id="9" name="TextBox 9"/>
            <p:cNvSpPr txBox="1"/>
            <p:nvPr/>
          </p:nvSpPr>
          <p:spPr>
            <a:xfrm>
              <a:off x="0" y="-38100"/>
              <a:ext cx="2781102" cy="70215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3481260" y="3057525"/>
            <a:ext cx="11045769" cy="2085975"/>
          </a:xfrm>
          <a:prstGeom prst="rect">
            <a:avLst/>
          </a:prstGeom>
        </p:spPr>
        <p:txBody>
          <a:bodyPr lIns="0" tIns="0" rIns="0" bIns="0" rtlCol="0" anchor="t">
            <a:spAutoFit/>
          </a:bodyPr>
          <a:lstStyle/>
          <a:p>
            <a:pPr algn="ctr">
              <a:lnSpc>
                <a:spcPts val="4079"/>
              </a:lnSpc>
            </a:pPr>
            <a:r>
              <a:rPr lang="en-US" sz="3399">
                <a:solidFill>
                  <a:srgbClr val="FFFFFF"/>
                </a:solidFill>
                <a:latin typeface="Childos Arabic"/>
              </a:rPr>
              <a:t>4.Konfigurasikan alat CI/CD untuk menjalankan proses pembuatan proyek Python . Ini biasanya mencakup langkah-langkah seperti menginstal dependensi, menjalankan pengujian, dan membangun aplikasi.</a:t>
            </a:r>
          </a:p>
        </p:txBody>
      </p:sp>
      <p:grpSp>
        <p:nvGrpSpPr>
          <p:cNvPr id="11" name="Group 11"/>
          <p:cNvGrpSpPr/>
          <p:nvPr/>
        </p:nvGrpSpPr>
        <p:grpSpPr>
          <a:xfrm>
            <a:off x="3724397" y="5837222"/>
            <a:ext cx="10839205" cy="1603210"/>
            <a:chOff x="0" y="0"/>
            <a:chExt cx="2854770" cy="422245"/>
          </a:xfrm>
        </p:grpSpPr>
        <p:sp>
          <p:nvSpPr>
            <p:cNvPr id="12" name="Freeform 12"/>
            <p:cNvSpPr/>
            <p:nvPr/>
          </p:nvSpPr>
          <p:spPr>
            <a:xfrm>
              <a:off x="0" y="0"/>
              <a:ext cx="2854770" cy="422245"/>
            </a:xfrm>
            <a:custGeom>
              <a:avLst/>
              <a:gdLst/>
              <a:ahLst/>
              <a:cxnLst/>
              <a:rect l="l" t="t" r="r" b="b"/>
              <a:pathLst>
                <a:path w="2854770" h="422245">
                  <a:moveTo>
                    <a:pt x="36427" y="0"/>
                  </a:moveTo>
                  <a:lnTo>
                    <a:pt x="2818343" y="0"/>
                  </a:lnTo>
                  <a:cubicBezTo>
                    <a:pt x="2838461" y="0"/>
                    <a:pt x="2854770" y="16309"/>
                    <a:pt x="2854770" y="36427"/>
                  </a:cubicBezTo>
                  <a:lnTo>
                    <a:pt x="2854770" y="385818"/>
                  </a:lnTo>
                  <a:cubicBezTo>
                    <a:pt x="2854770" y="405936"/>
                    <a:pt x="2838461" y="422245"/>
                    <a:pt x="2818343" y="422245"/>
                  </a:cubicBezTo>
                  <a:lnTo>
                    <a:pt x="36427" y="422245"/>
                  </a:lnTo>
                  <a:cubicBezTo>
                    <a:pt x="16309" y="422245"/>
                    <a:pt x="0" y="405936"/>
                    <a:pt x="0" y="385818"/>
                  </a:cubicBezTo>
                  <a:lnTo>
                    <a:pt x="0" y="36427"/>
                  </a:lnTo>
                  <a:cubicBezTo>
                    <a:pt x="0" y="16309"/>
                    <a:pt x="16309" y="0"/>
                    <a:pt x="36427" y="0"/>
                  </a:cubicBezTo>
                  <a:close/>
                </a:path>
              </a:pathLst>
            </a:custGeom>
            <a:solidFill>
              <a:srgbClr val="49444B"/>
            </a:solidFill>
            <a:ln cap="rnd">
              <a:noFill/>
              <a:prstDash val="solid"/>
              <a:round/>
            </a:ln>
          </p:spPr>
        </p:sp>
        <p:sp>
          <p:nvSpPr>
            <p:cNvPr id="13" name="TextBox 13"/>
            <p:cNvSpPr txBox="1"/>
            <p:nvPr/>
          </p:nvSpPr>
          <p:spPr>
            <a:xfrm>
              <a:off x="0" y="-38100"/>
              <a:ext cx="2854770" cy="460345"/>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3584542" y="6102992"/>
            <a:ext cx="11118916" cy="1104900"/>
          </a:xfrm>
          <a:prstGeom prst="rect">
            <a:avLst/>
          </a:prstGeom>
        </p:spPr>
        <p:txBody>
          <a:bodyPr lIns="0" tIns="0" rIns="0" bIns="0" rtlCol="0" anchor="t">
            <a:spAutoFit/>
          </a:bodyPr>
          <a:lstStyle/>
          <a:p>
            <a:pPr algn="ctr">
              <a:lnSpc>
                <a:spcPts val="4200"/>
              </a:lnSpc>
            </a:pPr>
            <a:r>
              <a:rPr lang="en-US" sz="3500">
                <a:solidFill>
                  <a:srgbClr val="FFFFFF"/>
                </a:solidFill>
                <a:latin typeface="Childos Arabic"/>
              </a:rPr>
              <a:t>5.Tulis pengujian otomatis menggunakan kerangka pengujian seperti pytest atau unittest. </a:t>
            </a:r>
          </a:p>
        </p:txBody>
      </p:sp>
      <p:sp>
        <p:nvSpPr>
          <p:cNvPr id="15" name="Freeform 15"/>
          <p:cNvSpPr/>
          <p:nvPr/>
        </p:nvSpPr>
        <p:spPr>
          <a:xfrm>
            <a:off x="896802" y="4083692"/>
            <a:ext cx="2789495" cy="4114800"/>
          </a:xfrm>
          <a:custGeom>
            <a:avLst/>
            <a:gdLst/>
            <a:ahLst/>
            <a:cxnLst/>
            <a:rect l="l" t="t" r="r" b="b"/>
            <a:pathLst>
              <a:path w="2789495" h="4114800">
                <a:moveTo>
                  <a:pt x="0" y="0"/>
                </a:moveTo>
                <a:lnTo>
                  <a:pt x="2789495" y="0"/>
                </a:lnTo>
                <a:lnTo>
                  <a:pt x="278949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6" name="Freeform 16"/>
          <p:cNvSpPr/>
          <p:nvPr/>
        </p:nvSpPr>
        <p:spPr>
          <a:xfrm>
            <a:off x="14283892" y="478332"/>
            <a:ext cx="1970014" cy="2204212"/>
          </a:xfrm>
          <a:custGeom>
            <a:avLst/>
            <a:gdLst/>
            <a:ahLst/>
            <a:cxnLst/>
            <a:rect l="l" t="t" r="r" b="b"/>
            <a:pathLst>
              <a:path w="1970014" h="2204212">
                <a:moveTo>
                  <a:pt x="0" y="0"/>
                </a:moveTo>
                <a:lnTo>
                  <a:pt x="1970015" y="0"/>
                </a:lnTo>
                <a:lnTo>
                  <a:pt x="1970015" y="2204211"/>
                </a:lnTo>
                <a:lnTo>
                  <a:pt x="0" y="22042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grpSp>
        <p:nvGrpSpPr>
          <p:cNvPr id="2" name="Group 2"/>
          <p:cNvGrpSpPr/>
          <p:nvPr/>
        </p:nvGrpSpPr>
        <p:grpSpPr>
          <a:xfrm>
            <a:off x="2643863" y="1028700"/>
            <a:ext cx="13000274" cy="6938340"/>
            <a:chOff x="0" y="0"/>
            <a:chExt cx="3423941" cy="1827382"/>
          </a:xfrm>
        </p:grpSpPr>
        <p:sp>
          <p:nvSpPr>
            <p:cNvPr id="3" name="Freeform 3"/>
            <p:cNvSpPr/>
            <p:nvPr/>
          </p:nvSpPr>
          <p:spPr>
            <a:xfrm>
              <a:off x="0" y="0"/>
              <a:ext cx="3423941" cy="1827382"/>
            </a:xfrm>
            <a:custGeom>
              <a:avLst/>
              <a:gdLst/>
              <a:ahLst/>
              <a:cxnLst/>
              <a:rect l="l" t="t" r="r" b="b"/>
              <a:pathLst>
                <a:path w="3423941" h="1827382">
                  <a:moveTo>
                    <a:pt x="30372" y="0"/>
                  </a:moveTo>
                  <a:lnTo>
                    <a:pt x="3393569" y="0"/>
                  </a:lnTo>
                  <a:cubicBezTo>
                    <a:pt x="3401624" y="0"/>
                    <a:pt x="3409349" y="3200"/>
                    <a:pt x="3415045" y="8896"/>
                  </a:cubicBezTo>
                  <a:cubicBezTo>
                    <a:pt x="3420741" y="14591"/>
                    <a:pt x="3423941" y="22316"/>
                    <a:pt x="3423941" y="30372"/>
                  </a:cubicBezTo>
                  <a:lnTo>
                    <a:pt x="3423941" y="1797010"/>
                  </a:lnTo>
                  <a:cubicBezTo>
                    <a:pt x="3423941" y="1805065"/>
                    <a:pt x="3420741" y="1812790"/>
                    <a:pt x="3415045" y="1818486"/>
                  </a:cubicBezTo>
                  <a:cubicBezTo>
                    <a:pt x="3409349" y="1824182"/>
                    <a:pt x="3401624" y="1827382"/>
                    <a:pt x="3393569" y="1827382"/>
                  </a:cubicBezTo>
                  <a:lnTo>
                    <a:pt x="30372" y="1827382"/>
                  </a:lnTo>
                  <a:cubicBezTo>
                    <a:pt x="22316" y="1827382"/>
                    <a:pt x="14591" y="1824182"/>
                    <a:pt x="8896" y="1818486"/>
                  </a:cubicBezTo>
                  <a:cubicBezTo>
                    <a:pt x="3200" y="1812790"/>
                    <a:pt x="0" y="1805065"/>
                    <a:pt x="0" y="1797010"/>
                  </a:cubicBezTo>
                  <a:lnTo>
                    <a:pt x="0" y="30372"/>
                  </a:lnTo>
                  <a:cubicBezTo>
                    <a:pt x="0" y="22316"/>
                    <a:pt x="3200" y="14591"/>
                    <a:pt x="8896" y="8896"/>
                  </a:cubicBezTo>
                  <a:cubicBezTo>
                    <a:pt x="14591" y="3200"/>
                    <a:pt x="22316" y="0"/>
                    <a:pt x="30372" y="0"/>
                  </a:cubicBezTo>
                  <a:close/>
                </a:path>
              </a:pathLst>
            </a:custGeom>
            <a:solidFill>
              <a:srgbClr val="72C0A7"/>
            </a:solidFill>
          </p:spPr>
        </p:sp>
        <p:sp>
          <p:nvSpPr>
            <p:cNvPr id="4" name="TextBox 4"/>
            <p:cNvSpPr txBox="1"/>
            <p:nvPr/>
          </p:nvSpPr>
          <p:spPr>
            <a:xfrm>
              <a:off x="0" y="-38100"/>
              <a:ext cx="3423941" cy="1865482"/>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sp>
        <p:nvSpPr>
          <p:cNvPr id="6" name="TextBox 6"/>
          <p:cNvSpPr txBox="1"/>
          <p:nvPr/>
        </p:nvSpPr>
        <p:spPr>
          <a:xfrm>
            <a:off x="3306821" y="1114064"/>
            <a:ext cx="10977072" cy="1728470"/>
          </a:xfrm>
          <a:prstGeom prst="rect">
            <a:avLst/>
          </a:prstGeom>
        </p:spPr>
        <p:txBody>
          <a:bodyPr lIns="0" tIns="0" rIns="0" bIns="0" rtlCol="0" anchor="t">
            <a:spAutoFit/>
          </a:bodyPr>
          <a:lstStyle/>
          <a:p>
            <a:pPr algn="ctr">
              <a:lnSpc>
                <a:spcPts val="4299"/>
              </a:lnSpc>
            </a:pPr>
            <a:r>
              <a:rPr lang="en-US" sz="4299">
                <a:solidFill>
                  <a:srgbClr val="49444B"/>
                </a:solidFill>
                <a:latin typeface="Bugaki"/>
              </a:rPr>
              <a:t>Berikut langkah-langkah untuk mengonfigurasi CI/CD di proyek Python:</a:t>
            </a:r>
          </a:p>
        </p:txBody>
      </p:sp>
      <p:grpSp>
        <p:nvGrpSpPr>
          <p:cNvPr id="7" name="Group 7"/>
          <p:cNvGrpSpPr/>
          <p:nvPr/>
        </p:nvGrpSpPr>
        <p:grpSpPr>
          <a:xfrm>
            <a:off x="3724397" y="2915840"/>
            <a:ext cx="10559495" cy="2521333"/>
            <a:chOff x="0" y="0"/>
            <a:chExt cx="2781102" cy="664055"/>
          </a:xfrm>
        </p:grpSpPr>
        <p:sp>
          <p:nvSpPr>
            <p:cNvPr id="8" name="Freeform 8"/>
            <p:cNvSpPr/>
            <p:nvPr/>
          </p:nvSpPr>
          <p:spPr>
            <a:xfrm>
              <a:off x="0" y="0"/>
              <a:ext cx="2781102" cy="664055"/>
            </a:xfrm>
            <a:custGeom>
              <a:avLst/>
              <a:gdLst/>
              <a:ahLst/>
              <a:cxnLst/>
              <a:rect l="l" t="t" r="r" b="b"/>
              <a:pathLst>
                <a:path w="2781102" h="664055">
                  <a:moveTo>
                    <a:pt x="37392" y="0"/>
                  </a:moveTo>
                  <a:lnTo>
                    <a:pt x="2743710" y="0"/>
                  </a:lnTo>
                  <a:cubicBezTo>
                    <a:pt x="2764361" y="0"/>
                    <a:pt x="2781102" y="16741"/>
                    <a:pt x="2781102" y="37392"/>
                  </a:cubicBezTo>
                  <a:lnTo>
                    <a:pt x="2781102" y="626663"/>
                  </a:lnTo>
                  <a:cubicBezTo>
                    <a:pt x="2781102" y="647314"/>
                    <a:pt x="2764361" y="664055"/>
                    <a:pt x="2743710" y="664055"/>
                  </a:cubicBezTo>
                  <a:lnTo>
                    <a:pt x="37392" y="664055"/>
                  </a:lnTo>
                  <a:cubicBezTo>
                    <a:pt x="27475" y="664055"/>
                    <a:pt x="17964" y="660115"/>
                    <a:pt x="10952" y="653103"/>
                  </a:cubicBezTo>
                  <a:cubicBezTo>
                    <a:pt x="3939" y="646091"/>
                    <a:pt x="0" y="636580"/>
                    <a:pt x="0" y="626663"/>
                  </a:cubicBezTo>
                  <a:lnTo>
                    <a:pt x="0" y="37392"/>
                  </a:lnTo>
                  <a:cubicBezTo>
                    <a:pt x="0" y="16741"/>
                    <a:pt x="16741" y="0"/>
                    <a:pt x="37392" y="0"/>
                  </a:cubicBezTo>
                  <a:close/>
                </a:path>
              </a:pathLst>
            </a:custGeom>
            <a:solidFill>
              <a:srgbClr val="49444B"/>
            </a:solidFill>
            <a:ln cap="rnd">
              <a:noFill/>
              <a:prstDash val="solid"/>
              <a:round/>
            </a:ln>
          </p:spPr>
        </p:sp>
        <p:sp>
          <p:nvSpPr>
            <p:cNvPr id="9" name="TextBox 9"/>
            <p:cNvSpPr txBox="1"/>
            <p:nvPr/>
          </p:nvSpPr>
          <p:spPr>
            <a:xfrm>
              <a:off x="0" y="-38100"/>
              <a:ext cx="2781102" cy="70215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3686297" y="3119231"/>
            <a:ext cx="9719750" cy="2085975"/>
          </a:xfrm>
          <a:prstGeom prst="rect">
            <a:avLst/>
          </a:prstGeom>
        </p:spPr>
        <p:txBody>
          <a:bodyPr lIns="0" tIns="0" rIns="0" bIns="0" rtlCol="0" anchor="t">
            <a:spAutoFit/>
          </a:bodyPr>
          <a:lstStyle/>
          <a:p>
            <a:pPr algn="ctr">
              <a:lnSpc>
                <a:spcPts val="4079"/>
              </a:lnSpc>
            </a:pPr>
            <a:r>
              <a:rPr lang="en-US" sz="3399">
                <a:solidFill>
                  <a:srgbClr val="FFFFFF"/>
                </a:solidFill>
                <a:latin typeface="Childos Arabic"/>
              </a:rPr>
              <a:t>6.Tentukan bagaimana Anda ingin menerapkan proyek Python .. Hal ini dapat melibatkan penerapannya ke lingkungan pementasan untuk pengujian lebih lanjut atau langsung ke lingkungan produksi.</a:t>
            </a:r>
          </a:p>
        </p:txBody>
      </p:sp>
      <p:grpSp>
        <p:nvGrpSpPr>
          <p:cNvPr id="11" name="Group 11"/>
          <p:cNvGrpSpPr/>
          <p:nvPr/>
        </p:nvGrpSpPr>
        <p:grpSpPr>
          <a:xfrm>
            <a:off x="3724397" y="5837222"/>
            <a:ext cx="10839205" cy="1904069"/>
            <a:chOff x="0" y="0"/>
            <a:chExt cx="2854770" cy="501483"/>
          </a:xfrm>
        </p:grpSpPr>
        <p:sp>
          <p:nvSpPr>
            <p:cNvPr id="12" name="Freeform 12"/>
            <p:cNvSpPr/>
            <p:nvPr/>
          </p:nvSpPr>
          <p:spPr>
            <a:xfrm>
              <a:off x="0" y="0"/>
              <a:ext cx="2854770" cy="501483"/>
            </a:xfrm>
            <a:custGeom>
              <a:avLst/>
              <a:gdLst/>
              <a:ahLst/>
              <a:cxnLst/>
              <a:rect l="l" t="t" r="r" b="b"/>
              <a:pathLst>
                <a:path w="2854770" h="501483">
                  <a:moveTo>
                    <a:pt x="36427" y="0"/>
                  </a:moveTo>
                  <a:lnTo>
                    <a:pt x="2818343" y="0"/>
                  </a:lnTo>
                  <a:cubicBezTo>
                    <a:pt x="2838461" y="0"/>
                    <a:pt x="2854770" y="16309"/>
                    <a:pt x="2854770" y="36427"/>
                  </a:cubicBezTo>
                  <a:lnTo>
                    <a:pt x="2854770" y="465056"/>
                  </a:lnTo>
                  <a:cubicBezTo>
                    <a:pt x="2854770" y="485174"/>
                    <a:pt x="2838461" y="501483"/>
                    <a:pt x="2818343" y="501483"/>
                  </a:cubicBezTo>
                  <a:lnTo>
                    <a:pt x="36427" y="501483"/>
                  </a:lnTo>
                  <a:cubicBezTo>
                    <a:pt x="16309" y="501483"/>
                    <a:pt x="0" y="485174"/>
                    <a:pt x="0" y="465056"/>
                  </a:cubicBezTo>
                  <a:lnTo>
                    <a:pt x="0" y="36427"/>
                  </a:lnTo>
                  <a:cubicBezTo>
                    <a:pt x="0" y="16309"/>
                    <a:pt x="16309" y="0"/>
                    <a:pt x="36427" y="0"/>
                  </a:cubicBezTo>
                  <a:close/>
                </a:path>
              </a:pathLst>
            </a:custGeom>
            <a:solidFill>
              <a:srgbClr val="49444B"/>
            </a:solidFill>
            <a:ln cap="rnd">
              <a:noFill/>
              <a:prstDash val="solid"/>
              <a:round/>
            </a:ln>
          </p:spPr>
        </p:sp>
        <p:sp>
          <p:nvSpPr>
            <p:cNvPr id="13" name="TextBox 13"/>
            <p:cNvSpPr txBox="1"/>
            <p:nvPr/>
          </p:nvSpPr>
          <p:spPr>
            <a:xfrm>
              <a:off x="0" y="-38100"/>
              <a:ext cx="2854770" cy="539583"/>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3724397" y="5951057"/>
            <a:ext cx="10279785" cy="1638300"/>
          </a:xfrm>
          <a:prstGeom prst="rect">
            <a:avLst/>
          </a:prstGeom>
        </p:spPr>
        <p:txBody>
          <a:bodyPr lIns="0" tIns="0" rIns="0" bIns="0" rtlCol="0" anchor="t">
            <a:spAutoFit/>
          </a:bodyPr>
          <a:lstStyle/>
          <a:p>
            <a:pPr algn="ctr">
              <a:lnSpc>
                <a:spcPts val="4200"/>
              </a:lnSpc>
            </a:pPr>
            <a:r>
              <a:rPr lang="en-US" sz="3500">
                <a:solidFill>
                  <a:srgbClr val="FFFFFF"/>
                </a:solidFill>
                <a:latin typeface="Childos Arabic"/>
              </a:rPr>
              <a:t>7.Siapkan alat CI/CD Anda untuk menerapkan proyek  secara otomatis sesuai dengan strategi penerapan yang ditentukan. </a:t>
            </a:r>
          </a:p>
        </p:txBody>
      </p:sp>
      <p:sp>
        <p:nvSpPr>
          <p:cNvPr id="15" name="Freeform 15"/>
          <p:cNvSpPr/>
          <p:nvPr/>
        </p:nvSpPr>
        <p:spPr>
          <a:xfrm>
            <a:off x="896802" y="4083692"/>
            <a:ext cx="2789495" cy="4114800"/>
          </a:xfrm>
          <a:custGeom>
            <a:avLst/>
            <a:gdLst/>
            <a:ahLst/>
            <a:cxnLst/>
            <a:rect l="l" t="t" r="r" b="b"/>
            <a:pathLst>
              <a:path w="2789495" h="4114800">
                <a:moveTo>
                  <a:pt x="0" y="0"/>
                </a:moveTo>
                <a:lnTo>
                  <a:pt x="2789495" y="0"/>
                </a:lnTo>
                <a:lnTo>
                  <a:pt x="278949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6" name="Freeform 16"/>
          <p:cNvSpPr/>
          <p:nvPr/>
        </p:nvSpPr>
        <p:spPr>
          <a:xfrm>
            <a:off x="14283892" y="478332"/>
            <a:ext cx="1970014" cy="2204212"/>
          </a:xfrm>
          <a:custGeom>
            <a:avLst/>
            <a:gdLst/>
            <a:ahLst/>
            <a:cxnLst/>
            <a:rect l="l" t="t" r="r" b="b"/>
            <a:pathLst>
              <a:path w="1970014" h="2204212">
                <a:moveTo>
                  <a:pt x="0" y="0"/>
                </a:moveTo>
                <a:lnTo>
                  <a:pt x="1970015" y="0"/>
                </a:lnTo>
                <a:lnTo>
                  <a:pt x="1970015" y="2204211"/>
                </a:lnTo>
                <a:lnTo>
                  <a:pt x="0" y="22042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grpSp>
        <p:nvGrpSpPr>
          <p:cNvPr id="2" name="Group 2"/>
          <p:cNvGrpSpPr/>
          <p:nvPr/>
        </p:nvGrpSpPr>
        <p:grpSpPr>
          <a:xfrm>
            <a:off x="2643863" y="1028700"/>
            <a:ext cx="13000274" cy="6938340"/>
            <a:chOff x="0" y="0"/>
            <a:chExt cx="3423941" cy="1827382"/>
          </a:xfrm>
        </p:grpSpPr>
        <p:sp>
          <p:nvSpPr>
            <p:cNvPr id="3" name="Freeform 3"/>
            <p:cNvSpPr/>
            <p:nvPr/>
          </p:nvSpPr>
          <p:spPr>
            <a:xfrm>
              <a:off x="0" y="0"/>
              <a:ext cx="3423941" cy="1827382"/>
            </a:xfrm>
            <a:custGeom>
              <a:avLst/>
              <a:gdLst/>
              <a:ahLst/>
              <a:cxnLst/>
              <a:rect l="l" t="t" r="r" b="b"/>
              <a:pathLst>
                <a:path w="3423941" h="1827382">
                  <a:moveTo>
                    <a:pt x="30372" y="0"/>
                  </a:moveTo>
                  <a:lnTo>
                    <a:pt x="3393569" y="0"/>
                  </a:lnTo>
                  <a:cubicBezTo>
                    <a:pt x="3401624" y="0"/>
                    <a:pt x="3409349" y="3200"/>
                    <a:pt x="3415045" y="8896"/>
                  </a:cubicBezTo>
                  <a:cubicBezTo>
                    <a:pt x="3420741" y="14591"/>
                    <a:pt x="3423941" y="22316"/>
                    <a:pt x="3423941" y="30372"/>
                  </a:cubicBezTo>
                  <a:lnTo>
                    <a:pt x="3423941" y="1797010"/>
                  </a:lnTo>
                  <a:cubicBezTo>
                    <a:pt x="3423941" y="1805065"/>
                    <a:pt x="3420741" y="1812790"/>
                    <a:pt x="3415045" y="1818486"/>
                  </a:cubicBezTo>
                  <a:cubicBezTo>
                    <a:pt x="3409349" y="1824182"/>
                    <a:pt x="3401624" y="1827382"/>
                    <a:pt x="3393569" y="1827382"/>
                  </a:cubicBezTo>
                  <a:lnTo>
                    <a:pt x="30372" y="1827382"/>
                  </a:lnTo>
                  <a:cubicBezTo>
                    <a:pt x="22316" y="1827382"/>
                    <a:pt x="14591" y="1824182"/>
                    <a:pt x="8896" y="1818486"/>
                  </a:cubicBezTo>
                  <a:cubicBezTo>
                    <a:pt x="3200" y="1812790"/>
                    <a:pt x="0" y="1805065"/>
                    <a:pt x="0" y="1797010"/>
                  </a:cubicBezTo>
                  <a:lnTo>
                    <a:pt x="0" y="30372"/>
                  </a:lnTo>
                  <a:cubicBezTo>
                    <a:pt x="0" y="22316"/>
                    <a:pt x="3200" y="14591"/>
                    <a:pt x="8896" y="8896"/>
                  </a:cubicBezTo>
                  <a:cubicBezTo>
                    <a:pt x="14591" y="3200"/>
                    <a:pt x="22316" y="0"/>
                    <a:pt x="30372" y="0"/>
                  </a:cubicBezTo>
                  <a:close/>
                </a:path>
              </a:pathLst>
            </a:custGeom>
            <a:solidFill>
              <a:srgbClr val="72C0A7"/>
            </a:solidFill>
          </p:spPr>
        </p:sp>
        <p:sp>
          <p:nvSpPr>
            <p:cNvPr id="4" name="TextBox 4"/>
            <p:cNvSpPr txBox="1"/>
            <p:nvPr/>
          </p:nvSpPr>
          <p:spPr>
            <a:xfrm>
              <a:off x="0" y="-38100"/>
              <a:ext cx="3423941" cy="1865482"/>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sp>
        <p:nvSpPr>
          <p:cNvPr id="6" name="TextBox 6"/>
          <p:cNvSpPr txBox="1"/>
          <p:nvPr/>
        </p:nvSpPr>
        <p:spPr>
          <a:xfrm>
            <a:off x="3306821" y="1114064"/>
            <a:ext cx="10977072" cy="1728470"/>
          </a:xfrm>
          <a:prstGeom prst="rect">
            <a:avLst/>
          </a:prstGeom>
        </p:spPr>
        <p:txBody>
          <a:bodyPr lIns="0" tIns="0" rIns="0" bIns="0" rtlCol="0" anchor="t">
            <a:spAutoFit/>
          </a:bodyPr>
          <a:lstStyle/>
          <a:p>
            <a:pPr algn="ctr">
              <a:lnSpc>
                <a:spcPts val="4299"/>
              </a:lnSpc>
            </a:pPr>
            <a:r>
              <a:rPr lang="en-US" sz="4299">
                <a:solidFill>
                  <a:srgbClr val="49444B"/>
                </a:solidFill>
                <a:latin typeface="Bugaki"/>
              </a:rPr>
              <a:t>Berikut langkah-langkah untuk mengonfigurasi CI/CD di proyek Python:</a:t>
            </a:r>
          </a:p>
        </p:txBody>
      </p:sp>
      <p:grpSp>
        <p:nvGrpSpPr>
          <p:cNvPr id="7" name="Group 7"/>
          <p:cNvGrpSpPr/>
          <p:nvPr/>
        </p:nvGrpSpPr>
        <p:grpSpPr>
          <a:xfrm>
            <a:off x="3724397" y="2915840"/>
            <a:ext cx="10559495" cy="2521333"/>
            <a:chOff x="0" y="0"/>
            <a:chExt cx="2781102" cy="664055"/>
          </a:xfrm>
        </p:grpSpPr>
        <p:sp>
          <p:nvSpPr>
            <p:cNvPr id="8" name="Freeform 8"/>
            <p:cNvSpPr/>
            <p:nvPr/>
          </p:nvSpPr>
          <p:spPr>
            <a:xfrm>
              <a:off x="0" y="0"/>
              <a:ext cx="2781102" cy="664055"/>
            </a:xfrm>
            <a:custGeom>
              <a:avLst/>
              <a:gdLst/>
              <a:ahLst/>
              <a:cxnLst/>
              <a:rect l="l" t="t" r="r" b="b"/>
              <a:pathLst>
                <a:path w="2781102" h="664055">
                  <a:moveTo>
                    <a:pt x="37392" y="0"/>
                  </a:moveTo>
                  <a:lnTo>
                    <a:pt x="2743710" y="0"/>
                  </a:lnTo>
                  <a:cubicBezTo>
                    <a:pt x="2764361" y="0"/>
                    <a:pt x="2781102" y="16741"/>
                    <a:pt x="2781102" y="37392"/>
                  </a:cubicBezTo>
                  <a:lnTo>
                    <a:pt x="2781102" y="626663"/>
                  </a:lnTo>
                  <a:cubicBezTo>
                    <a:pt x="2781102" y="647314"/>
                    <a:pt x="2764361" y="664055"/>
                    <a:pt x="2743710" y="664055"/>
                  </a:cubicBezTo>
                  <a:lnTo>
                    <a:pt x="37392" y="664055"/>
                  </a:lnTo>
                  <a:cubicBezTo>
                    <a:pt x="27475" y="664055"/>
                    <a:pt x="17964" y="660115"/>
                    <a:pt x="10952" y="653103"/>
                  </a:cubicBezTo>
                  <a:cubicBezTo>
                    <a:pt x="3939" y="646091"/>
                    <a:pt x="0" y="636580"/>
                    <a:pt x="0" y="626663"/>
                  </a:cubicBezTo>
                  <a:lnTo>
                    <a:pt x="0" y="37392"/>
                  </a:lnTo>
                  <a:cubicBezTo>
                    <a:pt x="0" y="16741"/>
                    <a:pt x="16741" y="0"/>
                    <a:pt x="37392" y="0"/>
                  </a:cubicBezTo>
                  <a:close/>
                </a:path>
              </a:pathLst>
            </a:custGeom>
            <a:solidFill>
              <a:srgbClr val="49444B"/>
            </a:solidFill>
            <a:ln cap="rnd">
              <a:noFill/>
              <a:prstDash val="solid"/>
              <a:round/>
            </a:ln>
          </p:spPr>
        </p:sp>
        <p:sp>
          <p:nvSpPr>
            <p:cNvPr id="9" name="TextBox 9"/>
            <p:cNvSpPr txBox="1"/>
            <p:nvPr/>
          </p:nvSpPr>
          <p:spPr>
            <a:xfrm>
              <a:off x="0" y="-38100"/>
              <a:ext cx="2781102" cy="70215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3481260" y="3119231"/>
            <a:ext cx="11045769" cy="2085975"/>
          </a:xfrm>
          <a:prstGeom prst="rect">
            <a:avLst/>
          </a:prstGeom>
        </p:spPr>
        <p:txBody>
          <a:bodyPr lIns="0" tIns="0" rIns="0" bIns="0" rtlCol="0" anchor="t">
            <a:spAutoFit/>
          </a:bodyPr>
          <a:lstStyle/>
          <a:p>
            <a:pPr algn="ctr">
              <a:lnSpc>
                <a:spcPts val="4079"/>
              </a:lnSpc>
            </a:pPr>
            <a:r>
              <a:rPr lang="en-US" sz="3399">
                <a:solidFill>
                  <a:srgbClr val="FFFFFF"/>
                </a:solidFill>
                <a:latin typeface="Childos Arabic"/>
              </a:rPr>
              <a:t>8.Tambahkan Notifikasi Penerapan: Konfigurasikan notifikasi untuk menerima pembaruan dan peringatan tentang proses penerapan. </a:t>
            </a:r>
          </a:p>
          <a:p>
            <a:pPr algn="ctr">
              <a:lnSpc>
                <a:spcPts val="4079"/>
              </a:lnSpc>
            </a:pPr>
            <a:r>
              <a:rPr lang="en-US" sz="3399">
                <a:solidFill>
                  <a:srgbClr val="FFFFFF"/>
                </a:solidFill>
                <a:latin typeface="Childos Arabic"/>
              </a:rPr>
              <a:t>melalui email, platform chat seperti Slack,dll.</a:t>
            </a:r>
          </a:p>
        </p:txBody>
      </p:sp>
      <p:grpSp>
        <p:nvGrpSpPr>
          <p:cNvPr id="11" name="Group 11"/>
          <p:cNvGrpSpPr/>
          <p:nvPr/>
        </p:nvGrpSpPr>
        <p:grpSpPr>
          <a:xfrm>
            <a:off x="3724397" y="5837222"/>
            <a:ext cx="10839205" cy="1603210"/>
            <a:chOff x="0" y="0"/>
            <a:chExt cx="2854770" cy="422245"/>
          </a:xfrm>
        </p:grpSpPr>
        <p:sp>
          <p:nvSpPr>
            <p:cNvPr id="12" name="Freeform 12"/>
            <p:cNvSpPr/>
            <p:nvPr/>
          </p:nvSpPr>
          <p:spPr>
            <a:xfrm>
              <a:off x="0" y="0"/>
              <a:ext cx="2854770" cy="422245"/>
            </a:xfrm>
            <a:custGeom>
              <a:avLst/>
              <a:gdLst/>
              <a:ahLst/>
              <a:cxnLst/>
              <a:rect l="l" t="t" r="r" b="b"/>
              <a:pathLst>
                <a:path w="2854770" h="422245">
                  <a:moveTo>
                    <a:pt x="36427" y="0"/>
                  </a:moveTo>
                  <a:lnTo>
                    <a:pt x="2818343" y="0"/>
                  </a:lnTo>
                  <a:cubicBezTo>
                    <a:pt x="2838461" y="0"/>
                    <a:pt x="2854770" y="16309"/>
                    <a:pt x="2854770" y="36427"/>
                  </a:cubicBezTo>
                  <a:lnTo>
                    <a:pt x="2854770" y="385818"/>
                  </a:lnTo>
                  <a:cubicBezTo>
                    <a:pt x="2854770" y="405936"/>
                    <a:pt x="2838461" y="422245"/>
                    <a:pt x="2818343" y="422245"/>
                  </a:cubicBezTo>
                  <a:lnTo>
                    <a:pt x="36427" y="422245"/>
                  </a:lnTo>
                  <a:cubicBezTo>
                    <a:pt x="16309" y="422245"/>
                    <a:pt x="0" y="405936"/>
                    <a:pt x="0" y="385818"/>
                  </a:cubicBezTo>
                  <a:lnTo>
                    <a:pt x="0" y="36427"/>
                  </a:lnTo>
                  <a:cubicBezTo>
                    <a:pt x="0" y="16309"/>
                    <a:pt x="16309" y="0"/>
                    <a:pt x="36427" y="0"/>
                  </a:cubicBezTo>
                  <a:close/>
                </a:path>
              </a:pathLst>
            </a:custGeom>
            <a:solidFill>
              <a:srgbClr val="49444B"/>
            </a:solidFill>
            <a:ln cap="rnd">
              <a:noFill/>
              <a:prstDash val="solid"/>
              <a:round/>
            </a:ln>
          </p:spPr>
        </p:sp>
        <p:sp>
          <p:nvSpPr>
            <p:cNvPr id="13" name="TextBox 13"/>
            <p:cNvSpPr txBox="1"/>
            <p:nvPr/>
          </p:nvSpPr>
          <p:spPr>
            <a:xfrm>
              <a:off x="0" y="-38100"/>
              <a:ext cx="2854770" cy="460345"/>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3584542" y="6102992"/>
            <a:ext cx="11118916" cy="1104900"/>
          </a:xfrm>
          <a:prstGeom prst="rect">
            <a:avLst/>
          </a:prstGeom>
        </p:spPr>
        <p:txBody>
          <a:bodyPr lIns="0" tIns="0" rIns="0" bIns="0" rtlCol="0" anchor="t">
            <a:spAutoFit/>
          </a:bodyPr>
          <a:lstStyle/>
          <a:p>
            <a:pPr algn="ctr">
              <a:lnSpc>
                <a:spcPts val="4200"/>
              </a:lnSpc>
            </a:pPr>
            <a:r>
              <a:rPr lang="en-US" sz="3500">
                <a:solidFill>
                  <a:srgbClr val="FFFFFF"/>
                </a:solidFill>
                <a:latin typeface="Childos Arabic"/>
              </a:rPr>
              <a:t>9.Siapkan alat pemantauan untuk melacak kinerja dan ketersediaan aplikasi yang Anda terapkan.</a:t>
            </a:r>
          </a:p>
        </p:txBody>
      </p:sp>
      <p:sp>
        <p:nvSpPr>
          <p:cNvPr id="15" name="Freeform 15"/>
          <p:cNvSpPr/>
          <p:nvPr/>
        </p:nvSpPr>
        <p:spPr>
          <a:xfrm>
            <a:off x="896802" y="4083692"/>
            <a:ext cx="2789495" cy="4114800"/>
          </a:xfrm>
          <a:custGeom>
            <a:avLst/>
            <a:gdLst/>
            <a:ahLst/>
            <a:cxnLst/>
            <a:rect l="l" t="t" r="r" b="b"/>
            <a:pathLst>
              <a:path w="2789495" h="4114800">
                <a:moveTo>
                  <a:pt x="0" y="0"/>
                </a:moveTo>
                <a:lnTo>
                  <a:pt x="2789495" y="0"/>
                </a:lnTo>
                <a:lnTo>
                  <a:pt x="278949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6" name="Freeform 16"/>
          <p:cNvSpPr/>
          <p:nvPr/>
        </p:nvSpPr>
        <p:spPr>
          <a:xfrm>
            <a:off x="14283892" y="478332"/>
            <a:ext cx="1970014" cy="2204212"/>
          </a:xfrm>
          <a:custGeom>
            <a:avLst/>
            <a:gdLst/>
            <a:ahLst/>
            <a:cxnLst/>
            <a:rect l="l" t="t" r="r" b="b"/>
            <a:pathLst>
              <a:path w="1970014" h="2204212">
                <a:moveTo>
                  <a:pt x="0" y="0"/>
                </a:moveTo>
                <a:lnTo>
                  <a:pt x="1970015" y="0"/>
                </a:lnTo>
                <a:lnTo>
                  <a:pt x="1970015" y="2204211"/>
                </a:lnTo>
                <a:lnTo>
                  <a:pt x="0" y="22042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sp>
        <p:nvSpPr>
          <p:cNvPr id="2" name="Freeform 2"/>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grpSp>
        <p:nvGrpSpPr>
          <p:cNvPr id="3" name="Group 3"/>
          <p:cNvGrpSpPr/>
          <p:nvPr/>
        </p:nvGrpSpPr>
        <p:grpSpPr>
          <a:xfrm>
            <a:off x="2758984" y="1558924"/>
            <a:ext cx="12770031" cy="1525585"/>
            <a:chOff x="0" y="0"/>
            <a:chExt cx="3363300" cy="401800"/>
          </a:xfrm>
        </p:grpSpPr>
        <p:sp>
          <p:nvSpPr>
            <p:cNvPr id="4" name="Freeform 4"/>
            <p:cNvSpPr/>
            <p:nvPr/>
          </p:nvSpPr>
          <p:spPr>
            <a:xfrm>
              <a:off x="0" y="0"/>
              <a:ext cx="3363301" cy="401800"/>
            </a:xfrm>
            <a:custGeom>
              <a:avLst/>
              <a:gdLst/>
              <a:ahLst/>
              <a:cxnLst/>
              <a:rect l="l" t="t" r="r" b="b"/>
              <a:pathLst>
                <a:path w="3363301" h="401800">
                  <a:moveTo>
                    <a:pt x="30919" y="0"/>
                  </a:moveTo>
                  <a:lnTo>
                    <a:pt x="3332381" y="0"/>
                  </a:lnTo>
                  <a:cubicBezTo>
                    <a:pt x="3349458" y="0"/>
                    <a:pt x="3363301" y="13843"/>
                    <a:pt x="3363301" y="30919"/>
                  </a:cubicBezTo>
                  <a:lnTo>
                    <a:pt x="3363301" y="370881"/>
                  </a:lnTo>
                  <a:cubicBezTo>
                    <a:pt x="3363301" y="379081"/>
                    <a:pt x="3360043" y="386946"/>
                    <a:pt x="3354244" y="392744"/>
                  </a:cubicBezTo>
                  <a:cubicBezTo>
                    <a:pt x="3348446" y="398543"/>
                    <a:pt x="3340582" y="401800"/>
                    <a:pt x="3332381" y="401800"/>
                  </a:cubicBezTo>
                  <a:lnTo>
                    <a:pt x="30919" y="401800"/>
                  </a:lnTo>
                  <a:cubicBezTo>
                    <a:pt x="22719" y="401800"/>
                    <a:pt x="14854" y="398543"/>
                    <a:pt x="9056" y="392744"/>
                  </a:cubicBezTo>
                  <a:cubicBezTo>
                    <a:pt x="3258" y="386946"/>
                    <a:pt x="0" y="379081"/>
                    <a:pt x="0" y="370881"/>
                  </a:cubicBezTo>
                  <a:lnTo>
                    <a:pt x="0" y="30919"/>
                  </a:lnTo>
                  <a:cubicBezTo>
                    <a:pt x="0" y="22719"/>
                    <a:pt x="3258" y="14854"/>
                    <a:pt x="9056" y="9056"/>
                  </a:cubicBezTo>
                  <a:cubicBezTo>
                    <a:pt x="14854" y="3258"/>
                    <a:pt x="22719" y="0"/>
                    <a:pt x="30919" y="0"/>
                  </a:cubicBezTo>
                  <a:close/>
                </a:path>
              </a:pathLst>
            </a:custGeom>
            <a:solidFill>
              <a:srgbClr val="72C0A7"/>
            </a:solidFill>
          </p:spPr>
        </p:sp>
        <p:sp>
          <p:nvSpPr>
            <p:cNvPr id="5" name="TextBox 5"/>
            <p:cNvSpPr txBox="1"/>
            <p:nvPr/>
          </p:nvSpPr>
          <p:spPr>
            <a:xfrm>
              <a:off x="0" y="-38100"/>
              <a:ext cx="3363300" cy="439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3386908" y="1629568"/>
            <a:ext cx="11514183" cy="1222374"/>
          </a:xfrm>
          <a:prstGeom prst="rect">
            <a:avLst/>
          </a:prstGeom>
        </p:spPr>
        <p:txBody>
          <a:bodyPr lIns="0" tIns="0" rIns="0" bIns="0" rtlCol="0" anchor="t">
            <a:spAutoFit/>
          </a:bodyPr>
          <a:lstStyle/>
          <a:p>
            <a:pPr algn="ctr">
              <a:lnSpc>
                <a:spcPts val="8750"/>
              </a:lnSpc>
            </a:pPr>
            <a:r>
              <a:rPr lang="en-US" sz="7000">
                <a:solidFill>
                  <a:srgbClr val="49444B"/>
                </a:solidFill>
                <a:latin typeface="Bugaki"/>
              </a:rPr>
              <a:t>Referensi/Sumber</a:t>
            </a:r>
          </a:p>
        </p:txBody>
      </p:sp>
      <p:grpSp>
        <p:nvGrpSpPr>
          <p:cNvPr id="7" name="Group 7"/>
          <p:cNvGrpSpPr/>
          <p:nvPr/>
        </p:nvGrpSpPr>
        <p:grpSpPr>
          <a:xfrm>
            <a:off x="1472780" y="3717774"/>
            <a:ext cx="7475772" cy="3359242"/>
            <a:chOff x="0" y="0"/>
            <a:chExt cx="1968928" cy="884739"/>
          </a:xfrm>
        </p:grpSpPr>
        <p:sp>
          <p:nvSpPr>
            <p:cNvPr id="8" name="Freeform 8"/>
            <p:cNvSpPr/>
            <p:nvPr/>
          </p:nvSpPr>
          <p:spPr>
            <a:xfrm>
              <a:off x="0" y="0"/>
              <a:ext cx="1968928" cy="884739"/>
            </a:xfrm>
            <a:custGeom>
              <a:avLst/>
              <a:gdLst/>
              <a:ahLst/>
              <a:cxnLst/>
              <a:rect l="l" t="t" r="r" b="b"/>
              <a:pathLst>
                <a:path w="1968928" h="884739">
                  <a:moveTo>
                    <a:pt x="52816" y="0"/>
                  </a:moveTo>
                  <a:lnTo>
                    <a:pt x="1916112" y="0"/>
                  </a:lnTo>
                  <a:cubicBezTo>
                    <a:pt x="1945281" y="0"/>
                    <a:pt x="1968928" y="23646"/>
                    <a:pt x="1968928" y="52816"/>
                  </a:cubicBezTo>
                  <a:lnTo>
                    <a:pt x="1968928" y="831923"/>
                  </a:lnTo>
                  <a:cubicBezTo>
                    <a:pt x="1968928" y="861092"/>
                    <a:pt x="1945281" y="884739"/>
                    <a:pt x="1916112" y="884739"/>
                  </a:cubicBezTo>
                  <a:lnTo>
                    <a:pt x="52816" y="884739"/>
                  </a:lnTo>
                  <a:cubicBezTo>
                    <a:pt x="23646" y="884739"/>
                    <a:pt x="0" y="861092"/>
                    <a:pt x="0" y="831923"/>
                  </a:cubicBezTo>
                  <a:lnTo>
                    <a:pt x="0" y="52816"/>
                  </a:lnTo>
                  <a:cubicBezTo>
                    <a:pt x="0" y="23646"/>
                    <a:pt x="23646" y="0"/>
                    <a:pt x="52816" y="0"/>
                  </a:cubicBezTo>
                  <a:close/>
                </a:path>
              </a:pathLst>
            </a:custGeom>
            <a:solidFill>
              <a:srgbClr val="72C0A7"/>
            </a:solidFill>
          </p:spPr>
        </p:sp>
        <p:sp>
          <p:nvSpPr>
            <p:cNvPr id="9" name="TextBox 9"/>
            <p:cNvSpPr txBox="1"/>
            <p:nvPr/>
          </p:nvSpPr>
          <p:spPr>
            <a:xfrm>
              <a:off x="0" y="-38100"/>
              <a:ext cx="1968928" cy="922839"/>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2200931" y="4224050"/>
            <a:ext cx="5869814" cy="3097169"/>
          </a:xfrm>
          <a:prstGeom prst="rect">
            <a:avLst/>
          </a:prstGeom>
        </p:spPr>
        <p:txBody>
          <a:bodyPr lIns="0" tIns="0" rIns="0" bIns="0" rtlCol="0" anchor="t">
            <a:spAutoFit/>
          </a:bodyPr>
          <a:lstStyle/>
          <a:p>
            <a:pPr algn="ctr">
              <a:lnSpc>
                <a:spcPts val="3029"/>
              </a:lnSpc>
            </a:pPr>
            <a:r>
              <a:rPr lang="en-US" sz="2524">
                <a:solidFill>
                  <a:srgbClr val="000000"/>
                </a:solidFill>
                <a:latin typeface="Childos Arabic"/>
              </a:rPr>
              <a:t>Sumber soal 1:</a:t>
            </a:r>
          </a:p>
          <a:p>
            <a:pPr marL="545084" lvl="1" indent="-272542" algn="ctr">
              <a:lnSpc>
                <a:spcPts val="3029"/>
              </a:lnSpc>
              <a:buFont typeface="Arial"/>
              <a:buChar char="•"/>
            </a:pPr>
            <a:r>
              <a:rPr lang="en-US" sz="2524">
                <a:solidFill>
                  <a:srgbClr val="000000"/>
                </a:solidFill>
                <a:latin typeface="Childos Arabic"/>
              </a:rPr>
              <a:t>https://www.softwaretestinghelp.com/test-driven-development-tdd/</a:t>
            </a:r>
          </a:p>
          <a:p>
            <a:pPr marL="545084" lvl="1" indent="-272542" algn="ctr">
              <a:lnSpc>
                <a:spcPts val="3029"/>
              </a:lnSpc>
              <a:buFont typeface="Arial"/>
              <a:buChar char="•"/>
            </a:pPr>
            <a:r>
              <a:rPr lang="en-US" sz="2524">
                <a:solidFill>
                  <a:srgbClr val="000000"/>
                </a:solidFill>
                <a:latin typeface="Childos Arabic"/>
              </a:rPr>
              <a:t>https://realpython.com/tutorials/testing/</a:t>
            </a:r>
          </a:p>
          <a:p>
            <a:pPr marL="545084" lvl="1" indent="-272542" algn="ctr">
              <a:lnSpc>
                <a:spcPts val="3029"/>
              </a:lnSpc>
              <a:buFont typeface="Arial"/>
              <a:buChar char="•"/>
            </a:pPr>
            <a:r>
              <a:rPr lang="en-US" sz="2524">
                <a:solidFill>
                  <a:srgbClr val="000000"/>
                </a:solidFill>
                <a:latin typeface="Childos Arabic"/>
              </a:rPr>
              <a:t>https://www.guru99.com/white-box-testing.html</a:t>
            </a:r>
          </a:p>
          <a:p>
            <a:pPr algn="ctr">
              <a:lnSpc>
                <a:spcPts val="3029"/>
              </a:lnSpc>
            </a:pPr>
            <a:endParaRPr lang="en-US" sz="2524">
              <a:solidFill>
                <a:srgbClr val="000000"/>
              </a:solidFill>
              <a:latin typeface="Childos Arabic"/>
            </a:endParaRPr>
          </a:p>
        </p:txBody>
      </p:sp>
      <p:grpSp>
        <p:nvGrpSpPr>
          <p:cNvPr id="11" name="Group 11"/>
          <p:cNvGrpSpPr/>
          <p:nvPr/>
        </p:nvGrpSpPr>
        <p:grpSpPr>
          <a:xfrm>
            <a:off x="9339448" y="3717774"/>
            <a:ext cx="7475772" cy="4155035"/>
            <a:chOff x="0" y="0"/>
            <a:chExt cx="1968928" cy="1094330"/>
          </a:xfrm>
        </p:grpSpPr>
        <p:sp>
          <p:nvSpPr>
            <p:cNvPr id="12" name="Freeform 12"/>
            <p:cNvSpPr/>
            <p:nvPr/>
          </p:nvSpPr>
          <p:spPr>
            <a:xfrm>
              <a:off x="0" y="0"/>
              <a:ext cx="1968928" cy="1094330"/>
            </a:xfrm>
            <a:custGeom>
              <a:avLst/>
              <a:gdLst/>
              <a:ahLst/>
              <a:cxnLst/>
              <a:rect l="l" t="t" r="r" b="b"/>
              <a:pathLst>
                <a:path w="1968928" h="1094330">
                  <a:moveTo>
                    <a:pt x="52816" y="0"/>
                  </a:moveTo>
                  <a:lnTo>
                    <a:pt x="1916112" y="0"/>
                  </a:lnTo>
                  <a:cubicBezTo>
                    <a:pt x="1945281" y="0"/>
                    <a:pt x="1968928" y="23646"/>
                    <a:pt x="1968928" y="52816"/>
                  </a:cubicBezTo>
                  <a:lnTo>
                    <a:pt x="1968928" y="1041515"/>
                  </a:lnTo>
                  <a:cubicBezTo>
                    <a:pt x="1968928" y="1070684"/>
                    <a:pt x="1945281" y="1094330"/>
                    <a:pt x="1916112" y="1094330"/>
                  </a:cubicBezTo>
                  <a:lnTo>
                    <a:pt x="52816" y="1094330"/>
                  </a:lnTo>
                  <a:cubicBezTo>
                    <a:pt x="23646" y="1094330"/>
                    <a:pt x="0" y="1070684"/>
                    <a:pt x="0" y="1041515"/>
                  </a:cubicBezTo>
                  <a:lnTo>
                    <a:pt x="0" y="52816"/>
                  </a:lnTo>
                  <a:cubicBezTo>
                    <a:pt x="0" y="23646"/>
                    <a:pt x="23646" y="0"/>
                    <a:pt x="52816" y="0"/>
                  </a:cubicBezTo>
                  <a:close/>
                </a:path>
              </a:pathLst>
            </a:custGeom>
            <a:solidFill>
              <a:srgbClr val="72C0A7"/>
            </a:solidFill>
          </p:spPr>
        </p:sp>
        <p:sp>
          <p:nvSpPr>
            <p:cNvPr id="13" name="TextBox 13"/>
            <p:cNvSpPr txBox="1"/>
            <p:nvPr/>
          </p:nvSpPr>
          <p:spPr>
            <a:xfrm>
              <a:off x="0" y="-38100"/>
              <a:ext cx="1968928" cy="1132430"/>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1895061" y="1028700"/>
            <a:ext cx="1491847" cy="2200632"/>
          </a:xfrm>
          <a:custGeom>
            <a:avLst/>
            <a:gdLst/>
            <a:ahLst/>
            <a:cxnLst/>
            <a:rect l="l" t="t" r="r" b="b"/>
            <a:pathLst>
              <a:path w="1491847" h="2200632">
                <a:moveTo>
                  <a:pt x="0" y="0"/>
                </a:moveTo>
                <a:lnTo>
                  <a:pt x="1491847" y="0"/>
                </a:lnTo>
                <a:lnTo>
                  <a:pt x="1491847" y="2200632"/>
                </a:lnTo>
                <a:lnTo>
                  <a:pt x="0" y="22006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5" name="Freeform 15"/>
          <p:cNvSpPr/>
          <p:nvPr/>
        </p:nvSpPr>
        <p:spPr>
          <a:xfrm>
            <a:off x="15529016" y="2851942"/>
            <a:ext cx="1730284" cy="1754408"/>
          </a:xfrm>
          <a:custGeom>
            <a:avLst/>
            <a:gdLst/>
            <a:ahLst/>
            <a:cxnLst/>
            <a:rect l="l" t="t" r="r" b="b"/>
            <a:pathLst>
              <a:path w="1730284" h="1754408">
                <a:moveTo>
                  <a:pt x="0" y="0"/>
                </a:moveTo>
                <a:lnTo>
                  <a:pt x="1730284" y="0"/>
                </a:lnTo>
                <a:lnTo>
                  <a:pt x="1730284" y="1754407"/>
                </a:lnTo>
                <a:lnTo>
                  <a:pt x="0" y="175440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6" name="Freeform 16"/>
          <p:cNvSpPr/>
          <p:nvPr/>
        </p:nvSpPr>
        <p:spPr>
          <a:xfrm flipH="1">
            <a:off x="744628" y="6281222"/>
            <a:ext cx="1456303" cy="1591588"/>
          </a:xfrm>
          <a:custGeom>
            <a:avLst/>
            <a:gdLst/>
            <a:ahLst/>
            <a:cxnLst/>
            <a:rect l="l" t="t" r="r" b="b"/>
            <a:pathLst>
              <a:path w="1456303" h="1591588">
                <a:moveTo>
                  <a:pt x="1456303" y="0"/>
                </a:moveTo>
                <a:lnTo>
                  <a:pt x="0" y="0"/>
                </a:lnTo>
                <a:lnTo>
                  <a:pt x="0" y="1591587"/>
                </a:lnTo>
                <a:lnTo>
                  <a:pt x="1456303" y="1591587"/>
                </a:lnTo>
                <a:lnTo>
                  <a:pt x="1456303" y="0"/>
                </a:lnTo>
                <a:close/>
              </a:path>
            </a:pathLst>
          </a:custGeom>
          <a:blipFill>
            <a:blip r:embed="rId7"/>
            <a:stretch>
              <a:fillRect/>
            </a:stretch>
          </a:blipFill>
        </p:spPr>
      </p:sp>
      <p:sp>
        <p:nvSpPr>
          <p:cNvPr id="17" name="TextBox 17"/>
          <p:cNvSpPr txBox="1"/>
          <p:nvPr/>
        </p:nvSpPr>
        <p:spPr>
          <a:xfrm>
            <a:off x="9859648" y="4057225"/>
            <a:ext cx="6435373" cy="3815584"/>
          </a:xfrm>
          <a:prstGeom prst="rect">
            <a:avLst/>
          </a:prstGeom>
        </p:spPr>
        <p:txBody>
          <a:bodyPr lIns="0" tIns="0" rIns="0" bIns="0" rtlCol="0" anchor="t">
            <a:spAutoFit/>
          </a:bodyPr>
          <a:lstStyle/>
          <a:p>
            <a:pPr algn="ctr">
              <a:lnSpc>
                <a:spcPts val="3321"/>
              </a:lnSpc>
            </a:pPr>
            <a:r>
              <a:rPr lang="en-US" sz="2767">
                <a:solidFill>
                  <a:srgbClr val="000000"/>
                </a:solidFill>
                <a:latin typeface="Childos Arabic"/>
              </a:rPr>
              <a:t>Sumber soal 2:</a:t>
            </a:r>
          </a:p>
          <a:p>
            <a:pPr marL="597603" lvl="1" indent="-298802" algn="ctr">
              <a:lnSpc>
                <a:spcPts val="3321"/>
              </a:lnSpc>
              <a:buFont typeface="Arial"/>
              <a:buChar char="•"/>
            </a:pPr>
            <a:r>
              <a:rPr lang="en-US" sz="2767">
                <a:solidFill>
                  <a:srgbClr val="000000"/>
                </a:solidFill>
                <a:latin typeface="Childos Arabic"/>
              </a:rPr>
              <a:t>https://docs.gitlab.com/ee/ci/pipelines/</a:t>
            </a:r>
          </a:p>
          <a:p>
            <a:pPr marL="597603" lvl="1" indent="-298802" algn="ctr">
              <a:lnSpc>
                <a:spcPts val="3321"/>
              </a:lnSpc>
              <a:buFont typeface="Arial"/>
              <a:buChar char="•"/>
            </a:pPr>
            <a:r>
              <a:rPr lang="en-US" sz="2767">
                <a:solidFill>
                  <a:srgbClr val="000000"/>
                </a:solidFill>
                <a:latin typeface="Childos Arabic"/>
              </a:rPr>
              <a:t>https://aws.amazon.com/id/blogs/indonesia/membangun-ci-cd-pipeline-untuk-deploying-custom-machine-learning-models-menggunakan-layanan-aws/</a:t>
            </a:r>
          </a:p>
          <a:p>
            <a:pPr marL="597603" lvl="1" indent="-298802" algn="ctr">
              <a:lnSpc>
                <a:spcPts val="3321"/>
              </a:lnSpc>
              <a:buFont typeface="Arial"/>
              <a:buChar char="•"/>
            </a:pPr>
            <a:r>
              <a:rPr lang="en-US" sz="2767">
                <a:solidFill>
                  <a:srgbClr val="000000"/>
                </a:solidFill>
                <a:latin typeface="Childos Arabic"/>
              </a:rPr>
              <a:t>https://aws.amazon.com/id/getting-started/projects/set-up-ci-cd-pipeline/</a:t>
            </a:r>
          </a:p>
          <a:p>
            <a:pPr algn="ctr">
              <a:lnSpc>
                <a:spcPts val="3321"/>
              </a:lnSpc>
            </a:pPr>
            <a:endParaRPr lang="en-US" sz="2767">
              <a:solidFill>
                <a:srgbClr val="000000"/>
              </a:solidFill>
              <a:latin typeface="Childos Arab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5DE0E6">
                <a:alpha val="100000"/>
              </a:srgbClr>
            </a:gs>
            <a:gs pos="100000">
              <a:srgbClr val="004AAD">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grpSp>
        <p:nvGrpSpPr>
          <p:cNvPr id="3" name="Group 3"/>
          <p:cNvGrpSpPr/>
          <p:nvPr/>
        </p:nvGrpSpPr>
        <p:grpSpPr>
          <a:xfrm>
            <a:off x="5662796" y="1064057"/>
            <a:ext cx="6962407" cy="6962407"/>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2C0A7"/>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12386336" y="974309"/>
            <a:ext cx="2396882" cy="2937356"/>
          </a:xfrm>
          <a:custGeom>
            <a:avLst/>
            <a:gdLst/>
            <a:ahLst/>
            <a:cxnLst/>
            <a:rect l="l" t="t" r="r" b="b"/>
            <a:pathLst>
              <a:path w="2396882" h="2937356">
                <a:moveTo>
                  <a:pt x="0" y="0"/>
                </a:moveTo>
                <a:lnTo>
                  <a:pt x="2396882" y="0"/>
                </a:lnTo>
                <a:lnTo>
                  <a:pt x="2396882" y="2937356"/>
                </a:lnTo>
                <a:lnTo>
                  <a:pt x="0" y="2937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3458163" y="3911665"/>
            <a:ext cx="3232122" cy="4114800"/>
          </a:xfrm>
          <a:custGeom>
            <a:avLst/>
            <a:gdLst/>
            <a:ahLst/>
            <a:cxnLst/>
            <a:rect l="l" t="t" r="r" b="b"/>
            <a:pathLst>
              <a:path w="3232122" h="4114800">
                <a:moveTo>
                  <a:pt x="0" y="0"/>
                </a:moveTo>
                <a:lnTo>
                  <a:pt x="3232121" y="0"/>
                </a:lnTo>
                <a:lnTo>
                  <a:pt x="3232121"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6054064" y="2973503"/>
            <a:ext cx="6332272" cy="3346450"/>
          </a:xfrm>
          <a:prstGeom prst="rect">
            <a:avLst/>
          </a:prstGeom>
        </p:spPr>
        <p:txBody>
          <a:bodyPr lIns="0" tIns="0" rIns="0" bIns="0" rtlCol="0" anchor="t">
            <a:spAutoFit/>
          </a:bodyPr>
          <a:lstStyle/>
          <a:p>
            <a:pPr algn="ctr">
              <a:lnSpc>
                <a:spcPts val="12500"/>
              </a:lnSpc>
            </a:pPr>
            <a:r>
              <a:rPr lang="en-US" sz="10000">
                <a:solidFill>
                  <a:srgbClr val="49444B"/>
                </a:solidFill>
                <a:latin typeface="Bugaki"/>
              </a:rPr>
              <a:t>Terima Kasih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sp>
        <p:nvSpPr>
          <p:cNvPr id="2" name="Freeform 2"/>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grpSp>
        <p:nvGrpSpPr>
          <p:cNvPr id="3" name="Group 3"/>
          <p:cNvGrpSpPr/>
          <p:nvPr/>
        </p:nvGrpSpPr>
        <p:grpSpPr>
          <a:xfrm>
            <a:off x="4348499" y="1905198"/>
            <a:ext cx="11205287" cy="4703319"/>
            <a:chOff x="0" y="0"/>
            <a:chExt cx="2951187" cy="1238734"/>
          </a:xfrm>
        </p:grpSpPr>
        <p:sp>
          <p:nvSpPr>
            <p:cNvPr id="4" name="Freeform 4"/>
            <p:cNvSpPr/>
            <p:nvPr/>
          </p:nvSpPr>
          <p:spPr>
            <a:xfrm>
              <a:off x="0" y="0"/>
              <a:ext cx="2951187" cy="1238734"/>
            </a:xfrm>
            <a:custGeom>
              <a:avLst/>
              <a:gdLst/>
              <a:ahLst/>
              <a:cxnLst/>
              <a:rect l="l" t="t" r="r" b="b"/>
              <a:pathLst>
                <a:path w="2951187" h="1238734">
                  <a:moveTo>
                    <a:pt x="35237" y="0"/>
                  </a:moveTo>
                  <a:lnTo>
                    <a:pt x="2915950" y="0"/>
                  </a:lnTo>
                  <a:cubicBezTo>
                    <a:pt x="2925295" y="0"/>
                    <a:pt x="2934258" y="3712"/>
                    <a:pt x="2940866" y="10321"/>
                  </a:cubicBezTo>
                  <a:cubicBezTo>
                    <a:pt x="2947474" y="16929"/>
                    <a:pt x="2951187" y="25891"/>
                    <a:pt x="2951187" y="35237"/>
                  </a:cubicBezTo>
                  <a:lnTo>
                    <a:pt x="2951187" y="1203498"/>
                  </a:lnTo>
                  <a:cubicBezTo>
                    <a:pt x="2951187" y="1212843"/>
                    <a:pt x="2947474" y="1221805"/>
                    <a:pt x="2940866" y="1228414"/>
                  </a:cubicBezTo>
                  <a:cubicBezTo>
                    <a:pt x="2934258" y="1235022"/>
                    <a:pt x="2925295" y="1238734"/>
                    <a:pt x="2915950" y="1238734"/>
                  </a:cubicBezTo>
                  <a:lnTo>
                    <a:pt x="35237" y="1238734"/>
                  </a:lnTo>
                  <a:cubicBezTo>
                    <a:pt x="25891" y="1238734"/>
                    <a:pt x="16929" y="1235022"/>
                    <a:pt x="10321" y="1228414"/>
                  </a:cubicBezTo>
                  <a:cubicBezTo>
                    <a:pt x="3712" y="1221805"/>
                    <a:pt x="0" y="1212843"/>
                    <a:pt x="0" y="1203498"/>
                  </a:cubicBezTo>
                  <a:lnTo>
                    <a:pt x="0" y="35237"/>
                  </a:lnTo>
                  <a:cubicBezTo>
                    <a:pt x="0" y="25891"/>
                    <a:pt x="3712" y="16929"/>
                    <a:pt x="10321" y="10321"/>
                  </a:cubicBezTo>
                  <a:cubicBezTo>
                    <a:pt x="16929" y="3712"/>
                    <a:pt x="25891" y="0"/>
                    <a:pt x="35237" y="0"/>
                  </a:cubicBezTo>
                  <a:close/>
                </a:path>
              </a:pathLst>
            </a:custGeom>
            <a:solidFill>
              <a:srgbClr val="72C0A7"/>
            </a:solidFill>
          </p:spPr>
        </p:sp>
        <p:sp>
          <p:nvSpPr>
            <p:cNvPr id="5" name="TextBox 5"/>
            <p:cNvSpPr txBox="1"/>
            <p:nvPr/>
          </p:nvSpPr>
          <p:spPr>
            <a:xfrm>
              <a:off x="0" y="-38100"/>
              <a:ext cx="2951187" cy="1276834"/>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5209470" y="2016718"/>
            <a:ext cx="9483344" cy="3839210"/>
          </a:xfrm>
          <a:prstGeom prst="rect">
            <a:avLst/>
          </a:prstGeom>
        </p:spPr>
        <p:txBody>
          <a:bodyPr lIns="0" tIns="0" rIns="0" bIns="0" rtlCol="0" anchor="t">
            <a:spAutoFit/>
          </a:bodyPr>
          <a:lstStyle/>
          <a:p>
            <a:pPr algn="ctr">
              <a:lnSpc>
                <a:spcPts val="7375"/>
              </a:lnSpc>
            </a:pPr>
            <a:r>
              <a:rPr lang="en-US" sz="5900">
                <a:solidFill>
                  <a:srgbClr val="49444B"/>
                </a:solidFill>
                <a:latin typeface="Bugaki"/>
              </a:rPr>
              <a:t>Whitebox testing dan Unit test Serta implementasi pythonya</a:t>
            </a:r>
          </a:p>
        </p:txBody>
      </p:sp>
      <p:sp>
        <p:nvSpPr>
          <p:cNvPr id="7" name="Freeform 7"/>
          <p:cNvSpPr/>
          <p:nvPr/>
        </p:nvSpPr>
        <p:spPr>
          <a:xfrm>
            <a:off x="2586879" y="2493718"/>
            <a:ext cx="2789495" cy="4114800"/>
          </a:xfrm>
          <a:custGeom>
            <a:avLst/>
            <a:gdLst/>
            <a:ahLst/>
            <a:cxnLst/>
            <a:rect l="l" t="t" r="r" b="b"/>
            <a:pathLst>
              <a:path w="2789495" h="4114800">
                <a:moveTo>
                  <a:pt x="0" y="0"/>
                </a:moveTo>
                <a:lnTo>
                  <a:pt x="2789496" y="0"/>
                </a:lnTo>
                <a:lnTo>
                  <a:pt x="2789496"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a:off x="13527976" y="4256858"/>
            <a:ext cx="4760024" cy="3522418"/>
          </a:xfrm>
          <a:custGeom>
            <a:avLst/>
            <a:gdLst/>
            <a:ahLst/>
            <a:cxnLst/>
            <a:rect l="l" t="t" r="r" b="b"/>
            <a:pathLst>
              <a:path w="4760024" h="3522418">
                <a:moveTo>
                  <a:pt x="0" y="0"/>
                </a:moveTo>
                <a:lnTo>
                  <a:pt x="4760024" y="0"/>
                </a:lnTo>
                <a:lnTo>
                  <a:pt x="4760024" y="3522418"/>
                </a:lnTo>
                <a:lnTo>
                  <a:pt x="0" y="3522418"/>
                </a:lnTo>
                <a:lnTo>
                  <a:pt x="0" y="0"/>
                </a:lnTo>
                <a:close/>
              </a:path>
            </a:pathLst>
          </a:custGeom>
          <a:blipFill>
            <a:blip r:embed="rId5"/>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5DE0E6">
                <a:alpha val="100000"/>
              </a:srgbClr>
            </a:gs>
            <a:gs pos="100000">
              <a:srgbClr val="004AAD">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2643863" y="1028700"/>
            <a:ext cx="13000274" cy="6938340"/>
            <a:chOff x="0" y="0"/>
            <a:chExt cx="3423941" cy="1827382"/>
          </a:xfrm>
        </p:grpSpPr>
        <p:sp>
          <p:nvSpPr>
            <p:cNvPr id="3" name="Freeform 3"/>
            <p:cNvSpPr/>
            <p:nvPr/>
          </p:nvSpPr>
          <p:spPr>
            <a:xfrm>
              <a:off x="0" y="0"/>
              <a:ext cx="3423941" cy="1827382"/>
            </a:xfrm>
            <a:custGeom>
              <a:avLst/>
              <a:gdLst/>
              <a:ahLst/>
              <a:cxnLst/>
              <a:rect l="l" t="t" r="r" b="b"/>
              <a:pathLst>
                <a:path w="3423941" h="1827382">
                  <a:moveTo>
                    <a:pt x="30372" y="0"/>
                  </a:moveTo>
                  <a:lnTo>
                    <a:pt x="3393569" y="0"/>
                  </a:lnTo>
                  <a:cubicBezTo>
                    <a:pt x="3401624" y="0"/>
                    <a:pt x="3409349" y="3200"/>
                    <a:pt x="3415045" y="8896"/>
                  </a:cubicBezTo>
                  <a:cubicBezTo>
                    <a:pt x="3420741" y="14591"/>
                    <a:pt x="3423941" y="22316"/>
                    <a:pt x="3423941" y="30372"/>
                  </a:cubicBezTo>
                  <a:lnTo>
                    <a:pt x="3423941" y="1797010"/>
                  </a:lnTo>
                  <a:cubicBezTo>
                    <a:pt x="3423941" y="1805065"/>
                    <a:pt x="3420741" y="1812790"/>
                    <a:pt x="3415045" y="1818486"/>
                  </a:cubicBezTo>
                  <a:cubicBezTo>
                    <a:pt x="3409349" y="1824182"/>
                    <a:pt x="3401624" y="1827382"/>
                    <a:pt x="3393569" y="1827382"/>
                  </a:cubicBezTo>
                  <a:lnTo>
                    <a:pt x="30372" y="1827382"/>
                  </a:lnTo>
                  <a:cubicBezTo>
                    <a:pt x="22316" y="1827382"/>
                    <a:pt x="14591" y="1824182"/>
                    <a:pt x="8896" y="1818486"/>
                  </a:cubicBezTo>
                  <a:cubicBezTo>
                    <a:pt x="3200" y="1812790"/>
                    <a:pt x="0" y="1805065"/>
                    <a:pt x="0" y="1797010"/>
                  </a:cubicBezTo>
                  <a:lnTo>
                    <a:pt x="0" y="30372"/>
                  </a:lnTo>
                  <a:cubicBezTo>
                    <a:pt x="0" y="22316"/>
                    <a:pt x="3200" y="14591"/>
                    <a:pt x="8896" y="8896"/>
                  </a:cubicBezTo>
                  <a:cubicBezTo>
                    <a:pt x="14591" y="3200"/>
                    <a:pt x="22316" y="0"/>
                    <a:pt x="30372" y="0"/>
                  </a:cubicBezTo>
                  <a:close/>
                </a:path>
              </a:pathLst>
            </a:custGeom>
            <a:solidFill>
              <a:srgbClr val="72C0A7"/>
            </a:solidFill>
          </p:spPr>
        </p:sp>
        <p:sp>
          <p:nvSpPr>
            <p:cNvPr id="4" name="TextBox 4"/>
            <p:cNvSpPr txBox="1"/>
            <p:nvPr/>
          </p:nvSpPr>
          <p:spPr>
            <a:xfrm>
              <a:off x="0" y="-38100"/>
              <a:ext cx="3423941" cy="1865482"/>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sp>
        <p:nvSpPr>
          <p:cNvPr id="6" name="TextBox 6"/>
          <p:cNvSpPr txBox="1"/>
          <p:nvPr/>
        </p:nvSpPr>
        <p:spPr>
          <a:xfrm>
            <a:off x="1960506" y="1802795"/>
            <a:ext cx="10015614" cy="878205"/>
          </a:xfrm>
          <a:prstGeom prst="rect">
            <a:avLst/>
          </a:prstGeom>
        </p:spPr>
        <p:txBody>
          <a:bodyPr lIns="0" tIns="0" rIns="0" bIns="0" rtlCol="0" anchor="t">
            <a:spAutoFit/>
          </a:bodyPr>
          <a:lstStyle/>
          <a:p>
            <a:pPr algn="ctr">
              <a:lnSpc>
                <a:spcPts val="5700"/>
              </a:lnSpc>
            </a:pPr>
            <a:r>
              <a:rPr lang="en-US" sz="5700">
                <a:solidFill>
                  <a:srgbClr val="49444B"/>
                </a:solidFill>
                <a:latin typeface="Bugaki"/>
              </a:rPr>
              <a:t>Whitebox testing </a:t>
            </a:r>
          </a:p>
        </p:txBody>
      </p:sp>
      <p:sp>
        <p:nvSpPr>
          <p:cNvPr id="7" name="Freeform 7"/>
          <p:cNvSpPr/>
          <p:nvPr/>
        </p:nvSpPr>
        <p:spPr>
          <a:xfrm>
            <a:off x="14151807" y="4358272"/>
            <a:ext cx="2955543" cy="4114800"/>
          </a:xfrm>
          <a:custGeom>
            <a:avLst/>
            <a:gdLst/>
            <a:ahLst/>
            <a:cxnLst/>
            <a:rect l="l" t="t" r="r" b="b"/>
            <a:pathLst>
              <a:path w="2955543" h="4114800">
                <a:moveTo>
                  <a:pt x="0" y="0"/>
                </a:moveTo>
                <a:lnTo>
                  <a:pt x="2955543" y="0"/>
                </a:lnTo>
                <a:lnTo>
                  <a:pt x="2955543"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3776510" y="2971800"/>
            <a:ext cx="9968996" cy="4305300"/>
          </a:xfrm>
          <a:prstGeom prst="rect">
            <a:avLst/>
          </a:prstGeom>
        </p:spPr>
        <p:txBody>
          <a:bodyPr lIns="0" tIns="0" rIns="0" bIns="0" rtlCol="0" anchor="t">
            <a:spAutoFit/>
          </a:bodyPr>
          <a:lstStyle/>
          <a:p>
            <a:pPr algn="ctr">
              <a:lnSpc>
                <a:spcPts val="4200"/>
              </a:lnSpc>
            </a:pPr>
            <a:r>
              <a:rPr lang="en-US" sz="3500">
                <a:solidFill>
                  <a:srgbClr val="49444B"/>
                </a:solidFill>
                <a:latin typeface="Childos Arabic"/>
              </a:rPr>
              <a:t>Whitebox adalah metode pengujian di mana struktur internal, kode, dan detail implementasi aplikasi perangkat lunak diperiksa. Kasus uji dirancang berdasarkan pengetahuan tentang cara kerja internal sistem. Tujuannya adalah untuk memastikan bahwa semua jalur, cabang, dan kondisi dalam kode diuji secara menyeluruh. Ini membantu mengungkap kesalahan, memvalidasi logika, dan meningkatkan cakupan kode.</a:t>
            </a:r>
          </a:p>
        </p:txBody>
      </p:sp>
      <p:sp>
        <p:nvSpPr>
          <p:cNvPr id="9" name="Freeform 9"/>
          <p:cNvSpPr/>
          <p:nvPr/>
        </p:nvSpPr>
        <p:spPr>
          <a:xfrm>
            <a:off x="1960506" y="476789"/>
            <a:ext cx="1970014" cy="2204212"/>
          </a:xfrm>
          <a:custGeom>
            <a:avLst/>
            <a:gdLst/>
            <a:ahLst/>
            <a:cxnLst/>
            <a:rect l="l" t="t" r="r" b="b"/>
            <a:pathLst>
              <a:path w="1970014" h="2204212">
                <a:moveTo>
                  <a:pt x="0" y="0"/>
                </a:moveTo>
                <a:lnTo>
                  <a:pt x="1970014" y="0"/>
                </a:lnTo>
                <a:lnTo>
                  <a:pt x="1970014" y="2204211"/>
                </a:lnTo>
                <a:lnTo>
                  <a:pt x="0" y="22042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2643863" y="1028700"/>
            <a:ext cx="13000274" cy="6938340"/>
            <a:chOff x="0" y="0"/>
            <a:chExt cx="3423941" cy="1827382"/>
          </a:xfrm>
        </p:grpSpPr>
        <p:sp>
          <p:nvSpPr>
            <p:cNvPr id="3" name="Freeform 3"/>
            <p:cNvSpPr/>
            <p:nvPr/>
          </p:nvSpPr>
          <p:spPr>
            <a:xfrm>
              <a:off x="0" y="0"/>
              <a:ext cx="3423941" cy="1827382"/>
            </a:xfrm>
            <a:custGeom>
              <a:avLst/>
              <a:gdLst/>
              <a:ahLst/>
              <a:cxnLst/>
              <a:rect l="l" t="t" r="r" b="b"/>
              <a:pathLst>
                <a:path w="3423941" h="1827382">
                  <a:moveTo>
                    <a:pt x="30372" y="0"/>
                  </a:moveTo>
                  <a:lnTo>
                    <a:pt x="3393569" y="0"/>
                  </a:lnTo>
                  <a:cubicBezTo>
                    <a:pt x="3401624" y="0"/>
                    <a:pt x="3409349" y="3200"/>
                    <a:pt x="3415045" y="8896"/>
                  </a:cubicBezTo>
                  <a:cubicBezTo>
                    <a:pt x="3420741" y="14591"/>
                    <a:pt x="3423941" y="22316"/>
                    <a:pt x="3423941" y="30372"/>
                  </a:cubicBezTo>
                  <a:lnTo>
                    <a:pt x="3423941" y="1797010"/>
                  </a:lnTo>
                  <a:cubicBezTo>
                    <a:pt x="3423941" y="1805065"/>
                    <a:pt x="3420741" y="1812790"/>
                    <a:pt x="3415045" y="1818486"/>
                  </a:cubicBezTo>
                  <a:cubicBezTo>
                    <a:pt x="3409349" y="1824182"/>
                    <a:pt x="3401624" y="1827382"/>
                    <a:pt x="3393569" y="1827382"/>
                  </a:cubicBezTo>
                  <a:lnTo>
                    <a:pt x="30372" y="1827382"/>
                  </a:lnTo>
                  <a:cubicBezTo>
                    <a:pt x="22316" y="1827382"/>
                    <a:pt x="14591" y="1824182"/>
                    <a:pt x="8896" y="1818486"/>
                  </a:cubicBezTo>
                  <a:cubicBezTo>
                    <a:pt x="3200" y="1812790"/>
                    <a:pt x="0" y="1805065"/>
                    <a:pt x="0" y="1797010"/>
                  </a:cubicBezTo>
                  <a:lnTo>
                    <a:pt x="0" y="30372"/>
                  </a:lnTo>
                  <a:cubicBezTo>
                    <a:pt x="0" y="22316"/>
                    <a:pt x="3200" y="14591"/>
                    <a:pt x="8896" y="8896"/>
                  </a:cubicBezTo>
                  <a:cubicBezTo>
                    <a:pt x="14591" y="3200"/>
                    <a:pt x="22316" y="0"/>
                    <a:pt x="30372" y="0"/>
                  </a:cubicBezTo>
                  <a:close/>
                </a:path>
              </a:pathLst>
            </a:custGeom>
            <a:solidFill>
              <a:srgbClr val="72C0A7"/>
            </a:solidFill>
          </p:spPr>
        </p:sp>
        <p:sp>
          <p:nvSpPr>
            <p:cNvPr id="4" name="TextBox 4"/>
            <p:cNvSpPr txBox="1"/>
            <p:nvPr/>
          </p:nvSpPr>
          <p:spPr>
            <a:xfrm>
              <a:off x="0" y="-38100"/>
              <a:ext cx="3423941" cy="1865482"/>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sp>
        <p:nvSpPr>
          <p:cNvPr id="6" name="TextBox 6"/>
          <p:cNvSpPr txBox="1"/>
          <p:nvPr/>
        </p:nvSpPr>
        <p:spPr>
          <a:xfrm>
            <a:off x="542403" y="1802795"/>
            <a:ext cx="10015614" cy="878205"/>
          </a:xfrm>
          <a:prstGeom prst="rect">
            <a:avLst/>
          </a:prstGeom>
        </p:spPr>
        <p:txBody>
          <a:bodyPr lIns="0" tIns="0" rIns="0" bIns="0" rtlCol="0" anchor="t">
            <a:spAutoFit/>
          </a:bodyPr>
          <a:lstStyle/>
          <a:p>
            <a:pPr algn="ctr">
              <a:lnSpc>
                <a:spcPts val="5700"/>
              </a:lnSpc>
            </a:pPr>
            <a:r>
              <a:rPr lang="en-US" sz="5700">
                <a:solidFill>
                  <a:srgbClr val="49444B"/>
                </a:solidFill>
                <a:latin typeface="Bugaki"/>
              </a:rPr>
              <a:t>Unit test</a:t>
            </a:r>
          </a:p>
        </p:txBody>
      </p:sp>
      <p:sp>
        <p:nvSpPr>
          <p:cNvPr id="7" name="Freeform 7"/>
          <p:cNvSpPr/>
          <p:nvPr/>
        </p:nvSpPr>
        <p:spPr>
          <a:xfrm>
            <a:off x="14151807" y="4358272"/>
            <a:ext cx="2955543" cy="4114800"/>
          </a:xfrm>
          <a:custGeom>
            <a:avLst/>
            <a:gdLst/>
            <a:ahLst/>
            <a:cxnLst/>
            <a:rect l="l" t="t" r="r" b="b"/>
            <a:pathLst>
              <a:path w="2955543" h="4114800">
                <a:moveTo>
                  <a:pt x="0" y="0"/>
                </a:moveTo>
                <a:lnTo>
                  <a:pt x="2955543" y="0"/>
                </a:lnTo>
                <a:lnTo>
                  <a:pt x="2955543"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3776510" y="2971800"/>
            <a:ext cx="9968996" cy="2705100"/>
          </a:xfrm>
          <a:prstGeom prst="rect">
            <a:avLst/>
          </a:prstGeom>
        </p:spPr>
        <p:txBody>
          <a:bodyPr lIns="0" tIns="0" rIns="0" bIns="0" rtlCol="0" anchor="t">
            <a:spAutoFit/>
          </a:bodyPr>
          <a:lstStyle/>
          <a:p>
            <a:pPr algn="ctr">
              <a:lnSpc>
                <a:spcPts val="4200"/>
              </a:lnSpc>
            </a:pPr>
            <a:r>
              <a:rPr lang="en-US" sz="3500">
                <a:solidFill>
                  <a:srgbClr val="49444B"/>
                </a:solidFill>
                <a:latin typeface="Childos Arabic"/>
              </a:rPr>
              <a:t>Pengujian unit(unit test) adalah jenis pengujian yang berfokus pada pengujian unit atau komponen individual dari aplikasi perangkat lunak. Dalam pengujian unit, setiap komponen diisolasi dan diuji secara independen untuk memastikan kebenaran dan fungsionalitasnya.</a:t>
            </a:r>
          </a:p>
        </p:txBody>
      </p:sp>
      <p:sp>
        <p:nvSpPr>
          <p:cNvPr id="9" name="Freeform 9"/>
          <p:cNvSpPr/>
          <p:nvPr/>
        </p:nvSpPr>
        <p:spPr>
          <a:xfrm>
            <a:off x="1960506" y="476789"/>
            <a:ext cx="1970014" cy="2204212"/>
          </a:xfrm>
          <a:custGeom>
            <a:avLst/>
            <a:gdLst/>
            <a:ahLst/>
            <a:cxnLst/>
            <a:rect l="l" t="t" r="r" b="b"/>
            <a:pathLst>
              <a:path w="1970014" h="2204212">
                <a:moveTo>
                  <a:pt x="0" y="0"/>
                </a:moveTo>
                <a:lnTo>
                  <a:pt x="1970014" y="0"/>
                </a:lnTo>
                <a:lnTo>
                  <a:pt x="1970014" y="2204211"/>
                </a:lnTo>
                <a:lnTo>
                  <a:pt x="0" y="22042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sp>
        <p:nvSpPr>
          <p:cNvPr id="2" name="Freeform 2"/>
          <p:cNvSpPr/>
          <p:nvPr/>
        </p:nvSpPr>
        <p:spPr>
          <a:xfrm>
            <a:off x="-865730" y="9258300"/>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grpSp>
        <p:nvGrpSpPr>
          <p:cNvPr id="3" name="Group 3"/>
          <p:cNvGrpSpPr/>
          <p:nvPr/>
        </p:nvGrpSpPr>
        <p:grpSpPr>
          <a:xfrm>
            <a:off x="1028700" y="1240894"/>
            <a:ext cx="10447170" cy="1130038"/>
            <a:chOff x="0" y="0"/>
            <a:chExt cx="2751518" cy="297623"/>
          </a:xfrm>
        </p:grpSpPr>
        <p:sp>
          <p:nvSpPr>
            <p:cNvPr id="4" name="Freeform 4"/>
            <p:cNvSpPr/>
            <p:nvPr/>
          </p:nvSpPr>
          <p:spPr>
            <a:xfrm>
              <a:off x="0" y="0"/>
              <a:ext cx="2751518" cy="297623"/>
            </a:xfrm>
            <a:custGeom>
              <a:avLst/>
              <a:gdLst/>
              <a:ahLst/>
              <a:cxnLst/>
              <a:rect l="l" t="t" r="r" b="b"/>
              <a:pathLst>
                <a:path w="2751518" h="297623">
                  <a:moveTo>
                    <a:pt x="37794" y="0"/>
                  </a:moveTo>
                  <a:lnTo>
                    <a:pt x="2713724" y="0"/>
                  </a:lnTo>
                  <a:cubicBezTo>
                    <a:pt x="2734597" y="0"/>
                    <a:pt x="2751518" y="16921"/>
                    <a:pt x="2751518" y="37794"/>
                  </a:cubicBezTo>
                  <a:lnTo>
                    <a:pt x="2751518" y="259829"/>
                  </a:lnTo>
                  <a:cubicBezTo>
                    <a:pt x="2751518" y="269853"/>
                    <a:pt x="2747536" y="279466"/>
                    <a:pt x="2740448" y="286554"/>
                  </a:cubicBezTo>
                  <a:cubicBezTo>
                    <a:pt x="2733361" y="293641"/>
                    <a:pt x="2723748" y="297623"/>
                    <a:pt x="2713724" y="297623"/>
                  </a:cubicBezTo>
                  <a:lnTo>
                    <a:pt x="37794" y="297623"/>
                  </a:lnTo>
                  <a:cubicBezTo>
                    <a:pt x="27770" y="297623"/>
                    <a:pt x="18157" y="293641"/>
                    <a:pt x="11070" y="286554"/>
                  </a:cubicBezTo>
                  <a:cubicBezTo>
                    <a:pt x="3982" y="279466"/>
                    <a:pt x="0" y="269853"/>
                    <a:pt x="0" y="259829"/>
                  </a:cubicBezTo>
                  <a:lnTo>
                    <a:pt x="0" y="37794"/>
                  </a:lnTo>
                  <a:cubicBezTo>
                    <a:pt x="0" y="27770"/>
                    <a:pt x="3982" y="18157"/>
                    <a:pt x="11070" y="11070"/>
                  </a:cubicBezTo>
                  <a:cubicBezTo>
                    <a:pt x="18157" y="3982"/>
                    <a:pt x="27770" y="0"/>
                    <a:pt x="37794" y="0"/>
                  </a:cubicBezTo>
                  <a:close/>
                </a:path>
              </a:pathLst>
            </a:custGeom>
            <a:solidFill>
              <a:srgbClr val="72C0A7"/>
            </a:solidFill>
          </p:spPr>
        </p:sp>
        <p:sp>
          <p:nvSpPr>
            <p:cNvPr id="5" name="TextBox 5"/>
            <p:cNvSpPr txBox="1"/>
            <p:nvPr/>
          </p:nvSpPr>
          <p:spPr>
            <a:xfrm>
              <a:off x="0" y="-38100"/>
              <a:ext cx="2751518" cy="33572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5748560" y="511306"/>
            <a:ext cx="2112799" cy="2589215"/>
          </a:xfrm>
          <a:custGeom>
            <a:avLst/>
            <a:gdLst/>
            <a:ahLst/>
            <a:cxnLst/>
            <a:rect l="l" t="t" r="r" b="b"/>
            <a:pathLst>
              <a:path w="2112799" h="2589215">
                <a:moveTo>
                  <a:pt x="0" y="0"/>
                </a:moveTo>
                <a:lnTo>
                  <a:pt x="2112799" y="0"/>
                </a:lnTo>
                <a:lnTo>
                  <a:pt x="2112799" y="2589215"/>
                </a:lnTo>
                <a:lnTo>
                  <a:pt x="0" y="25892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1385007" y="2828350"/>
            <a:ext cx="11431022" cy="6429950"/>
          </a:xfrm>
          <a:custGeom>
            <a:avLst/>
            <a:gdLst/>
            <a:ahLst/>
            <a:cxnLst/>
            <a:rect l="l" t="t" r="r" b="b"/>
            <a:pathLst>
              <a:path w="11431022" h="6429950">
                <a:moveTo>
                  <a:pt x="0" y="0"/>
                </a:moveTo>
                <a:lnTo>
                  <a:pt x="11431022" y="0"/>
                </a:lnTo>
                <a:lnTo>
                  <a:pt x="11431022" y="6429950"/>
                </a:lnTo>
                <a:lnTo>
                  <a:pt x="0" y="6429950"/>
                </a:lnTo>
                <a:lnTo>
                  <a:pt x="0" y="0"/>
                </a:lnTo>
                <a:close/>
              </a:path>
            </a:pathLst>
          </a:custGeom>
          <a:blipFill>
            <a:blip r:embed="rId5"/>
            <a:stretch>
              <a:fillRect/>
            </a:stretch>
          </a:blipFill>
        </p:spPr>
      </p:sp>
      <p:sp>
        <p:nvSpPr>
          <p:cNvPr id="8" name="TextBox 8"/>
          <p:cNvSpPr txBox="1"/>
          <p:nvPr/>
        </p:nvSpPr>
        <p:spPr>
          <a:xfrm>
            <a:off x="1385007" y="1525561"/>
            <a:ext cx="10090863" cy="560705"/>
          </a:xfrm>
          <a:prstGeom prst="rect">
            <a:avLst/>
          </a:prstGeom>
        </p:spPr>
        <p:txBody>
          <a:bodyPr lIns="0" tIns="0" rIns="0" bIns="0" rtlCol="0" anchor="t">
            <a:spAutoFit/>
          </a:bodyPr>
          <a:lstStyle/>
          <a:p>
            <a:pPr algn="ctr">
              <a:lnSpc>
                <a:spcPts val="3699"/>
              </a:lnSpc>
            </a:pPr>
            <a:r>
              <a:rPr lang="en-US" sz="3699">
                <a:solidFill>
                  <a:srgbClr val="49444B"/>
                </a:solidFill>
                <a:latin typeface="Bugaki"/>
              </a:rPr>
              <a:t>Contoh implementasi pada pythonnya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sp>
        <p:nvSpPr>
          <p:cNvPr id="2" name="Freeform 2"/>
          <p:cNvSpPr/>
          <p:nvPr/>
        </p:nvSpPr>
        <p:spPr>
          <a:xfrm>
            <a:off x="-865730" y="9990941"/>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grpSp>
        <p:nvGrpSpPr>
          <p:cNvPr id="3" name="Group 3"/>
          <p:cNvGrpSpPr/>
          <p:nvPr/>
        </p:nvGrpSpPr>
        <p:grpSpPr>
          <a:xfrm>
            <a:off x="1028700" y="1240894"/>
            <a:ext cx="10447170" cy="1130038"/>
            <a:chOff x="0" y="0"/>
            <a:chExt cx="2751518" cy="297623"/>
          </a:xfrm>
        </p:grpSpPr>
        <p:sp>
          <p:nvSpPr>
            <p:cNvPr id="4" name="Freeform 4"/>
            <p:cNvSpPr/>
            <p:nvPr/>
          </p:nvSpPr>
          <p:spPr>
            <a:xfrm>
              <a:off x="0" y="0"/>
              <a:ext cx="2751518" cy="297623"/>
            </a:xfrm>
            <a:custGeom>
              <a:avLst/>
              <a:gdLst/>
              <a:ahLst/>
              <a:cxnLst/>
              <a:rect l="l" t="t" r="r" b="b"/>
              <a:pathLst>
                <a:path w="2751518" h="297623">
                  <a:moveTo>
                    <a:pt x="37794" y="0"/>
                  </a:moveTo>
                  <a:lnTo>
                    <a:pt x="2713724" y="0"/>
                  </a:lnTo>
                  <a:cubicBezTo>
                    <a:pt x="2734597" y="0"/>
                    <a:pt x="2751518" y="16921"/>
                    <a:pt x="2751518" y="37794"/>
                  </a:cubicBezTo>
                  <a:lnTo>
                    <a:pt x="2751518" y="259829"/>
                  </a:lnTo>
                  <a:cubicBezTo>
                    <a:pt x="2751518" y="269853"/>
                    <a:pt x="2747536" y="279466"/>
                    <a:pt x="2740448" y="286554"/>
                  </a:cubicBezTo>
                  <a:cubicBezTo>
                    <a:pt x="2733361" y="293641"/>
                    <a:pt x="2723748" y="297623"/>
                    <a:pt x="2713724" y="297623"/>
                  </a:cubicBezTo>
                  <a:lnTo>
                    <a:pt x="37794" y="297623"/>
                  </a:lnTo>
                  <a:cubicBezTo>
                    <a:pt x="27770" y="297623"/>
                    <a:pt x="18157" y="293641"/>
                    <a:pt x="11070" y="286554"/>
                  </a:cubicBezTo>
                  <a:cubicBezTo>
                    <a:pt x="3982" y="279466"/>
                    <a:pt x="0" y="269853"/>
                    <a:pt x="0" y="259829"/>
                  </a:cubicBezTo>
                  <a:lnTo>
                    <a:pt x="0" y="37794"/>
                  </a:lnTo>
                  <a:cubicBezTo>
                    <a:pt x="0" y="27770"/>
                    <a:pt x="3982" y="18157"/>
                    <a:pt x="11070" y="11070"/>
                  </a:cubicBezTo>
                  <a:cubicBezTo>
                    <a:pt x="18157" y="3982"/>
                    <a:pt x="27770" y="0"/>
                    <a:pt x="37794" y="0"/>
                  </a:cubicBezTo>
                  <a:close/>
                </a:path>
              </a:pathLst>
            </a:custGeom>
            <a:solidFill>
              <a:srgbClr val="72C0A7"/>
            </a:solidFill>
          </p:spPr>
        </p:sp>
        <p:sp>
          <p:nvSpPr>
            <p:cNvPr id="5" name="TextBox 5"/>
            <p:cNvSpPr txBox="1"/>
            <p:nvPr/>
          </p:nvSpPr>
          <p:spPr>
            <a:xfrm>
              <a:off x="0" y="-38100"/>
              <a:ext cx="2751518" cy="33572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5748560" y="511306"/>
            <a:ext cx="2112799" cy="2589215"/>
          </a:xfrm>
          <a:custGeom>
            <a:avLst/>
            <a:gdLst/>
            <a:ahLst/>
            <a:cxnLst/>
            <a:rect l="l" t="t" r="r" b="b"/>
            <a:pathLst>
              <a:path w="2112799" h="2589215">
                <a:moveTo>
                  <a:pt x="0" y="0"/>
                </a:moveTo>
                <a:lnTo>
                  <a:pt x="2112799" y="0"/>
                </a:lnTo>
                <a:lnTo>
                  <a:pt x="2112799" y="2589215"/>
                </a:lnTo>
                <a:lnTo>
                  <a:pt x="0" y="25892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678779" y="2722433"/>
            <a:ext cx="12296903" cy="6917008"/>
          </a:xfrm>
          <a:custGeom>
            <a:avLst/>
            <a:gdLst/>
            <a:ahLst/>
            <a:cxnLst/>
            <a:rect l="l" t="t" r="r" b="b"/>
            <a:pathLst>
              <a:path w="12296903" h="6917008">
                <a:moveTo>
                  <a:pt x="0" y="0"/>
                </a:moveTo>
                <a:lnTo>
                  <a:pt x="12296903" y="0"/>
                </a:lnTo>
                <a:lnTo>
                  <a:pt x="12296903" y="6917007"/>
                </a:lnTo>
                <a:lnTo>
                  <a:pt x="0" y="6917007"/>
                </a:lnTo>
                <a:lnTo>
                  <a:pt x="0" y="0"/>
                </a:lnTo>
                <a:close/>
              </a:path>
            </a:pathLst>
          </a:custGeom>
          <a:blipFill>
            <a:blip r:embed="rId5"/>
            <a:stretch>
              <a:fillRect/>
            </a:stretch>
          </a:blipFill>
        </p:spPr>
      </p:sp>
      <p:sp>
        <p:nvSpPr>
          <p:cNvPr id="8" name="TextBox 8"/>
          <p:cNvSpPr txBox="1"/>
          <p:nvPr/>
        </p:nvSpPr>
        <p:spPr>
          <a:xfrm>
            <a:off x="1385007" y="1525561"/>
            <a:ext cx="10090863" cy="560705"/>
          </a:xfrm>
          <a:prstGeom prst="rect">
            <a:avLst/>
          </a:prstGeom>
        </p:spPr>
        <p:txBody>
          <a:bodyPr lIns="0" tIns="0" rIns="0" bIns="0" rtlCol="0" anchor="t">
            <a:spAutoFit/>
          </a:bodyPr>
          <a:lstStyle/>
          <a:p>
            <a:pPr algn="ctr">
              <a:lnSpc>
                <a:spcPts val="3699"/>
              </a:lnSpc>
            </a:pPr>
            <a:r>
              <a:rPr lang="en-US" sz="3699">
                <a:solidFill>
                  <a:srgbClr val="49444B"/>
                </a:solidFill>
                <a:latin typeface="Bugaki"/>
              </a:rPr>
              <a:t>Contoh implementasi pada pythonnya</a:t>
            </a:r>
          </a:p>
        </p:txBody>
      </p:sp>
      <p:sp>
        <p:nvSpPr>
          <p:cNvPr id="9" name="TextBox 9"/>
          <p:cNvSpPr txBox="1"/>
          <p:nvPr/>
        </p:nvSpPr>
        <p:spPr>
          <a:xfrm>
            <a:off x="13368259" y="6695698"/>
            <a:ext cx="4760602" cy="2943743"/>
          </a:xfrm>
          <a:prstGeom prst="rect">
            <a:avLst/>
          </a:prstGeom>
        </p:spPr>
        <p:txBody>
          <a:bodyPr lIns="0" tIns="0" rIns="0" bIns="0" rtlCol="0" anchor="t">
            <a:spAutoFit/>
          </a:bodyPr>
          <a:lstStyle/>
          <a:p>
            <a:pPr algn="ctr">
              <a:lnSpc>
                <a:spcPts val="3914"/>
              </a:lnSpc>
            </a:pPr>
            <a:r>
              <a:rPr lang="en-US" sz="2795">
                <a:solidFill>
                  <a:srgbClr val="FFFFFF"/>
                </a:solidFill>
                <a:latin typeface="Open Sans"/>
              </a:rPr>
              <a:t>Setelah saya melakukan pengujian test pada program python phoneinfoga dinyatakan berhasil "Ok" berjalan dengan baik...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sp>
        <p:nvSpPr>
          <p:cNvPr id="2" name="Freeform 2"/>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grpSp>
        <p:nvGrpSpPr>
          <p:cNvPr id="3" name="Group 3"/>
          <p:cNvGrpSpPr/>
          <p:nvPr/>
        </p:nvGrpSpPr>
        <p:grpSpPr>
          <a:xfrm>
            <a:off x="4348499" y="1905198"/>
            <a:ext cx="11205287" cy="4703319"/>
            <a:chOff x="0" y="0"/>
            <a:chExt cx="2951187" cy="1238734"/>
          </a:xfrm>
        </p:grpSpPr>
        <p:sp>
          <p:nvSpPr>
            <p:cNvPr id="4" name="Freeform 4"/>
            <p:cNvSpPr/>
            <p:nvPr/>
          </p:nvSpPr>
          <p:spPr>
            <a:xfrm>
              <a:off x="0" y="0"/>
              <a:ext cx="2951187" cy="1238734"/>
            </a:xfrm>
            <a:custGeom>
              <a:avLst/>
              <a:gdLst/>
              <a:ahLst/>
              <a:cxnLst/>
              <a:rect l="l" t="t" r="r" b="b"/>
              <a:pathLst>
                <a:path w="2951187" h="1238734">
                  <a:moveTo>
                    <a:pt x="35237" y="0"/>
                  </a:moveTo>
                  <a:lnTo>
                    <a:pt x="2915950" y="0"/>
                  </a:lnTo>
                  <a:cubicBezTo>
                    <a:pt x="2925295" y="0"/>
                    <a:pt x="2934258" y="3712"/>
                    <a:pt x="2940866" y="10321"/>
                  </a:cubicBezTo>
                  <a:cubicBezTo>
                    <a:pt x="2947474" y="16929"/>
                    <a:pt x="2951187" y="25891"/>
                    <a:pt x="2951187" y="35237"/>
                  </a:cubicBezTo>
                  <a:lnTo>
                    <a:pt x="2951187" y="1203498"/>
                  </a:lnTo>
                  <a:cubicBezTo>
                    <a:pt x="2951187" y="1212843"/>
                    <a:pt x="2947474" y="1221805"/>
                    <a:pt x="2940866" y="1228414"/>
                  </a:cubicBezTo>
                  <a:cubicBezTo>
                    <a:pt x="2934258" y="1235022"/>
                    <a:pt x="2925295" y="1238734"/>
                    <a:pt x="2915950" y="1238734"/>
                  </a:cubicBezTo>
                  <a:lnTo>
                    <a:pt x="35237" y="1238734"/>
                  </a:lnTo>
                  <a:cubicBezTo>
                    <a:pt x="25891" y="1238734"/>
                    <a:pt x="16929" y="1235022"/>
                    <a:pt x="10321" y="1228414"/>
                  </a:cubicBezTo>
                  <a:cubicBezTo>
                    <a:pt x="3712" y="1221805"/>
                    <a:pt x="0" y="1212843"/>
                    <a:pt x="0" y="1203498"/>
                  </a:cubicBezTo>
                  <a:lnTo>
                    <a:pt x="0" y="35237"/>
                  </a:lnTo>
                  <a:cubicBezTo>
                    <a:pt x="0" y="25891"/>
                    <a:pt x="3712" y="16929"/>
                    <a:pt x="10321" y="10321"/>
                  </a:cubicBezTo>
                  <a:cubicBezTo>
                    <a:pt x="16929" y="3712"/>
                    <a:pt x="25891" y="0"/>
                    <a:pt x="35237" y="0"/>
                  </a:cubicBezTo>
                  <a:close/>
                </a:path>
              </a:pathLst>
            </a:custGeom>
            <a:solidFill>
              <a:srgbClr val="72C0A7"/>
            </a:solidFill>
          </p:spPr>
        </p:sp>
        <p:sp>
          <p:nvSpPr>
            <p:cNvPr id="5" name="TextBox 5"/>
            <p:cNvSpPr txBox="1"/>
            <p:nvPr/>
          </p:nvSpPr>
          <p:spPr>
            <a:xfrm>
              <a:off x="0" y="-38100"/>
              <a:ext cx="2951187" cy="1276834"/>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5209470" y="2016718"/>
            <a:ext cx="9483344" cy="3839210"/>
          </a:xfrm>
          <a:prstGeom prst="rect">
            <a:avLst/>
          </a:prstGeom>
        </p:spPr>
        <p:txBody>
          <a:bodyPr lIns="0" tIns="0" rIns="0" bIns="0" rtlCol="0" anchor="t">
            <a:spAutoFit/>
          </a:bodyPr>
          <a:lstStyle/>
          <a:p>
            <a:pPr algn="ctr">
              <a:lnSpc>
                <a:spcPts val="7375"/>
              </a:lnSpc>
            </a:pPr>
            <a:r>
              <a:rPr lang="en-US" sz="5900">
                <a:solidFill>
                  <a:srgbClr val="49444B"/>
                </a:solidFill>
                <a:latin typeface="Bugaki"/>
              </a:rPr>
              <a:t>CI/ CD beserta langkah - langkah konfigurasi pada project python</a:t>
            </a:r>
          </a:p>
        </p:txBody>
      </p:sp>
      <p:sp>
        <p:nvSpPr>
          <p:cNvPr id="7" name="Freeform 7"/>
          <p:cNvSpPr/>
          <p:nvPr/>
        </p:nvSpPr>
        <p:spPr>
          <a:xfrm>
            <a:off x="2586879" y="2493718"/>
            <a:ext cx="2789495" cy="4114800"/>
          </a:xfrm>
          <a:custGeom>
            <a:avLst/>
            <a:gdLst/>
            <a:ahLst/>
            <a:cxnLst/>
            <a:rect l="l" t="t" r="r" b="b"/>
            <a:pathLst>
              <a:path w="2789495" h="4114800">
                <a:moveTo>
                  <a:pt x="0" y="0"/>
                </a:moveTo>
                <a:lnTo>
                  <a:pt x="2789496" y="0"/>
                </a:lnTo>
                <a:lnTo>
                  <a:pt x="2789496"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a:off x="13527976" y="4256858"/>
            <a:ext cx="4760024" cy="3522418"/>
          </a:xfrm>
          <a:custGeom>
            <a:avLst/>
            <a:gdLst/>
            <a:ahLst/>
            <a:cxnLst/>
            <a:rect l="l" t="t" r="r" b="b"/>
            <a:pathLst>
              <a:path w="4760024" h="3522418">
                <a:moveTo>
                  <a:pt x="0" y="0"/>
                </a:moveTo>
                <a:lnTo>
                  <a:pt x="4760024" y="0"/>
                </a:lnTo>
                <a:lnTo>
                  <a:pt x="4760024" y="3522418"/>
                </a:lnTo>
                <a:lnTo>
                  <a:pt x="0" y="3522418"/>
                </a:lnTo>
                <a:lnTo>
                  <a:pt x="0" y="0"/>
                </a:lnTo>
                <a:close/>
              </a:path>
            </a:pathLst>
          </a:custGeom>
          <a:blipFill>
            <a:blip r:embed="rId5"/>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grpSp>
        <p:nvGrpSpPr>
          <p:cNvPr id="2" name="Group 2"/>
          <p:cNvGrpSpPr/>
          <p:nvPr/>
        </p:nvGrpSpPr>
        <p:grpSpPr>
          <a:xfrm>
            <a:off x="2643863" y="1028700"/>
            <a:ext cx="13000274" cy="6938340"/>
            <a:chOff x="0" y="0"/>
            <a:chExt cx="3423941" cy="1827382"/>
          </a:xfrm>
        </p:grpSpPr>
        <p:sp>
          <p:nvSpPr>
            <p:cNvPr id="3" name="Freeform 3"/>
            <p:cNvSpPr/>
            <p:nvPr/>
          </p:nvSpPr>
          <p:spPr>
            <a:xfrm>
              <a:off x="0" y="0"/>
              <a:ext cx="3423941" cy="1827382"/>
            </a:xfrm>
            <a:custGeom>
              <a:avLst/>
              <a:gdLst/>
              <a:ahLst/>
              <a:cxnLst/>
              <a:rect l="l" t="t" r="r" b="b"/>
              <a:pathLst>
                <a:path w="3423941" h="1827382">
                  <a:moveTo>
                    <a:pt x="30372" y="0"/>
                  </a:moveTo>
                  <a:lnTo>
                    <a:pt x="3393569" y="0"/>
                  </a:lnTo>
                  <a:cubicBezTo>
                    <a:pt x="3401624" y="0"/>
                    <a:pt x="3409349" y="3200"/>
                    <a:pt x="3415045" y="8896"/>
                  </a:cubicBezTo>
                  <a:cubicBezTo>
                    <a:pt x="3420741" y="14591"/>
                    <a:pt x="3423941" y="22316"/>
                    <a:pt x="3423941" y="30372"/>
                  </a:cubicBezTo>
                  <a:lnTo>
                    <a:pt x="3423941" y="1797010"/>
                  </a:lnTo>
                  <a:cubicBezTo>
                    <a:pt x="3423941" y="1805065"/>
                    <a:pt x="3420741" y="1812790"/>
                    <a:pt x="3415045" y="1818486"/>
                  </a:cubicBezTo>
                  <a:cubicBezTo>
                    <a:pt x="3409349" y="1824182"/>
                    <a:pt x="3401624" y="1827382"/>
                    <a:pt x="3393569" y="1827382"/>
                  </a:cubicBezTo>
                  <a:lnTo>
                    <a:pt x="30372" y="1827382"/>
                  </a:lnTo>
                  <a:cubicBezTo>
                    <a:pt x="22316" y="1827382"/>
                    <a:pt x="14591" y="1824182"/>
                    <a:pt x="8896" y="1818486"/>
                  </a:cubicBezTo>
                  <a:cubicBezTo>
                    <a:pt x="3200" y="1812790"/>
                    <a:pt x="0" y="1805065"/>
                    <a:pt x="0" y="1797010"/>
                  </a:cubicBezTo>
                  <a:lnTo>
                    <a:pt x="0" y="30372"/>
                  </a:lnTo>
                  <a:cubicBezTo>
                    <a:pt x="0" y="22316"/>
                    <a:pt x="3200" y="14591"/>
                    <a:pt x="8896" y="8896"/>
                  </a:cubicBezTo>
                  <a:cubicBezTo>
                    <a:pt x="14591" y="3200"/>
                    <a:pt x="22316" y="0"/>
                    <a:pt x="30372" y="0"/>
                  </a:cubicBezTo>
                  <a:close/>
                </a:path>
              </a:pathLst>
            </a:custGeom>
            <a:solidFill>
              <a:srgbClr val="72C0A7"/>
            </a:solidFill>
          </p:spPr>
        </p:sp>
        <p:sp>
          <p:nvSpPr>
            <p:cNvPr id="4" name="TextBox 4"/>
            <p:cNvSpPr txBox="1"/>
            <p:nvPr/>
          </p:nvSpPr>
          <p:spPr>
            <a:xfrm>
              <a:off x="0" y="-38100"/>
              <a:ext cx="3423941" cy="1865482"/>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sp>
        <p:nvSpPr>
          <p:cNvPr id="6" name="TextBox 6"/>
          <p:cNvSpPr txBox="1"/>
          <p:nvPr/>
        </p:nvSpPr>
        <p:spPr>
          <a:xfrm>
            <a:off x="-119919" y="1637340"/>
            <a:ext cx="9263919" cy="560705"/>
          </a:xfrm>
          <a:prstGeom prst="rect">
            <a:avLst/>
          </a:prstGeom>
        </p:spPr>
        <p:txBody>
          <a:bodyPr lIns="0" tIns="0" rIns="0" bIns="0" rtlCol="0" anchor="t">
            <a:spAutoFit/>
          </a:bodyPr>
          <a:lstStyle/>
          <a:p>
            <a:pPr algn="ctr">
              <a:lnSpc>
                <a:spcPts val="3699"/>
              </a:lnSpc>
            </a:pPr>
            <a:r>
              <a:rPr lang="en-US" sz="3699">
                <a:solidFill>
                  <a:srgbClr val="49444B"/>
                </a:solidFill>
                <a:latin typeface="Bugaki"/>
              </a:rPr>
              <a:t>CI/ CD</a:t>
            </a:r>
          </a:p>
        </p:txBody>
      </p:sp>
      <p:sp>
        <p:nvSpPr>
          <p:cNvPr id="7" name="TextBox 7"/>
          <p:cNvSpPr txBox="1"/>
          <p:nvPr/>
        </p:nvSpPr>
        <p:spPr>
          <a:xfrm>
            <a:off x="3524479" y="2642858"/>
            <a:ext cx="10279785" cy="3771900"/>
          </a:xfrm>
          <a:prstGeom prst="rect">
            <a:avLst/>
          </a:prstGeom>
        </p:spPr>
        <p:txBody>
          <a:bodyPr lIns="0" tIns="0" rIns="0" bIns="0" rtlCol="0" anchor="t">
            <a:spAutoFit/>
          </a:bodyPr>
          <a:lstStyle/>
          <a:p>
            <a:pPr algn="ctr">
              <a:lnSpc>
                <a:spcPts val="4200"/>
              </a:lnSpc>
            </a:pPr>
            <a:r>
              <a:rPr lang="en-US" sz="3500">
                <a:solidFill>
                  <a:srgbClr val="49444B"/>
                </a:solidFill>
                <a:latin typeface="Childos Arabic"/>
              </a:rPr>
              <a:t>CI/CD (Continuous Integration/Continuous Deployment) adalah serangkaian praktik yang memungkinkan pengembang mengotomatiskan proses mengintegrasikan perubahan kode, mengujinya, dan menerapkannya ke lingkungan produksi. Hal ini membantu memastikan bahwa perangkat lunak selalu dalam keadaan dapat dirilis dan memungkinkan rilis lebih cepat dan lebih sering. </a:t>
            </a:r>
          </a:p>
        </p:txBody>
      </p:sp>
      <p:sp>
        <p:nvSpPr>
          <p:cNvPr id="8" name="Freeform 8"/>
          <p:cNvSpPr/>
          <p:nvPr/>
        </p:nvSpPr>
        <p:spPr>
          <a:xfrm>
            <a:off x="1335325" y="4686300"/>
            <a:ext cx="2617076" cy="4114800"/>
          </a:xfrm>
          <a:custGeom>
            <a:avLst/>
            <a:gdLst/>
            <a:ahLst/>
            <a:cxnLst/>
            <a:rect l="l" t="t" r="r" b="b"/>
            <a:pathLst>
              <a:path w="2617076" h="4114800">
                <a:moveTo>
                  <a:pt x="0" y="0"/>
                </a:moveTo>
                <a:lnTo>
                  <a:pt x="2617076" y="0"/>
                </a:lnTo>
                <a:lnTo>
                  <a:pt x="2617076"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Freeform 9"/>
          <p:cNvSpPr/>
          <p:nvPr/>
        </p:nvSpPr>
        <p:spPr>
          <a:xfrm>
            <a:off x="13804264" y="621027"/>
            <a:ext cx="2557672" cy="2593331"/>
          </a:xfrm>
          <a:custGeom>
            <a:avLst/>
            <a:gdLst/>
            <a:ahLst/>
            <a:cxnLst/>
            <a:rect l="l" t="t" r="r" b="b"/>
            <a:pathLst>
              <a:path w="2557672" h="2593331">
                <a:moveTo>
                  <a:pt x="0" y="0"/>
                </a:moveTo>
                <a:lnTo>
                  <a:pt x="2557673" y="0"/>
                </a:lnTo>
                <a:lnTo>
                  <a:pt x="2557673" y="2593331"/>
                </a:lnTo>
                <a:lnTo>
                  <a:pt x="0" y="25933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9444B"/>
        </a:solidFill>
        <a:effectLst/>
      </p:bgPr>
    </p:bg>
    <p:spTree>
      <p:nvGrpSpPr>
        <p:cNvPr id="1" name=""/>
        <p:cNvGrpSpPr/>
        <p:nvPr/>
      </p:nvGrpSpPr>
      <p:grpSpPr>
        <a:xfrm>
          <a:off x="0" y="0"/>
          <a:ext cx="0" cy="0"/>
          <a:chOff x="0" y="0"/>
          <a:chExt cx="0" cy="0"/>
        </a:xfrm>
      </p:grpSpPr>
      <p:grpSp>
        <p:nvGrpSpPr>
          <p:cNvPr id="2" name="Group 2"/>
          <p:cNvGrpSpPr/>
          <p:nvPr/>
        </p:nvGrpSpPr>
        <p:grpSpPr>
          <a:xfrm>
            <a:off x="2643863" y="1028700"/>
            <a:ext cx="13000274" cy="6938340"/>
            <a:chOff x="0" y="0"/>
            <a:chExt cx="3423941" cy="1827382"/>
          </a:xfrm>
        </p:grpSpPr>
        <p:sp>
          <p:nvSpPr>
            <p:cNvPr id="3" name="Freeform 3"/>
            <p:cNvSpPr/>
            <p:nvPr/>
          </p:nvSpPr>
          <p:spPr>
            <a:xfrm>
              <a:off x="0" y="0"/>
              <a:ext cx="3423941" cy="1827382"/>
            </a:xfrm>
            <a:custGeom>
              <a:avLst/>
              <a:gdLst/>
              <a:ahLst/>
              <a:cxnLst/>
              <a:rect l="l" t="t" r="r" b="b"/>
              <a:pathLst>
                <a:path w="3423941" h="1827382">
                  <a:moveTo>
                    <a:pt x="30372" y="0"/>
                  </a:moveTo>
                  <a:lnTo>
                    <a:pt x="3393569" y="0"/>
                  </a:lnTo>
                  <a:cubicBezTo>
                    <a:pt x="3401624" y="0"/>
                    <a:pt x="3409349" y="3200"/>
                    <a:pt x="3415045" y="8896"/>
                  </a:cubicBezTo>
                  <a:cubicBezTo>
                    <a:pt x="3420741" y="14591"/>
                    <a:pt x="3423941" y="22316"/>
                    <a:pt x="3423941" y="30372"/>
                  </a:cubicBezTo>
                  <a:lnTo>
                    <a:pt x="3423941" y="1797010"/>
                  </a:lnTo>
                  <a:cubicBezTo>
                    <a:pt x="3423941" y="1805065"/>
                    <a:pt x="3420741" y="1812790"/>
                    <a:pt x="3415045" y="1818486"/>
                  </a:cubicBezTo>
                  <a:cubicBezTo>
                    <a:pt x="3409349" y="1824182"/>
                    <a:pt x="3401624" y="1827382"/>
                    <a:pt x="3393569" y="1827382"/>
                  </a:cubicBezTo>
                  <a:lnTo>
                    <a:pt x="30372" y="1827382"/>
                  </a:lnTo>
                  <a:cubicBezTo>
                    <a:pt x="22316" y="1827382"/>
                    <a:pt x="14591" y="1824182"/>
                    <a:pt x="8896" y="1818486"/>
                  </a:cubicBezTo>
                  <a:cubicBezTo>
                    <a:pt x="3200" y="1812790"/>
                    <a:pt x="0" y="1805065"/>
                    <a:pt x="0" y="1797010"/>
                  </a:cubicBezTo>
                  <a:lnTo>
                    <a:pt x="0" y="30372"/>
                  </a:lnTo>
                  <a:cubicBezTo>
                    <a:pt x="0" y="22316"/>
                    <a:pt x="3200" y="14591"/>
                    <a:pt x="8896" y="8896"/>
                  </a:cubicBezTo>
                  <a:cubicBezTo>
                    <a:pt x="14591" y="3200"/>
                    <a:pt x="22316" y="0"/>
                    <a:pt x="30372" y="0"/>
                  </a:cubicBezTo>
                  <a:close/>
                </a:path>
              </a:pathLst>
            </a:custGeom>
            <a:solidFill>
              <a:srgbClr val="72C0A7"/>
            </a:solidFill>
          </p:spPr>
        </p:sp>
        <p:sp>
          <p:nvSpPr>
            <p:cNvPr id="4" name="TextBox 4"/>
            <p:cNvSpPr txBox="1"/>
            <p:nvPr/>
          </p:nvSpPr>
          <p:spPr>
            <a:xfrm>
              <a:off x="0" y="-38100"/>
              <a:ext cx="3423941" cy="1865482"/>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248722" y="8473072"/>
            <a:ext cx="20019460" cy="3860896"/>
          </a:xfrm>
          <a:custGeom>
            <a:avLst/>
            <a:gdLst/>
            <a:ahLst/>
            <a:cxnLst/>
            <a:rect l="l" t="t" r="r" b="b"/>
            <a:pathLst>
              <a:path w="20019460" h="3860896">
                <a:moveTo>
                  <a:pt x="0" y="0"/>
                </a:moveTo>
                <a:lnTo>
                  <a:pt x="20019460" y="0"/>
                </a:lnTo>
                <a:lnTo>
                  <a:pt x="20019460" y="3860896"/>
                </a:lnTo>
                <a:lnTo>
                  <a:pt x="0" y="3860896"/>
                </a:lnTo>
                <a:lnTo>
                  <a:pt x="0" y="0"/>
                </a:lnTo>
                <a:close/>
              </a:path>
            </a:pathLst>
          </a:custGeom>
          <a:blipFill>
            <a:blip r:embed="rId2"/>
            <a:stretch>
              <a:fillRect/>
            </a:stretch>
          </a:blipFill>
        </p:spPr>
      </p:sp>
      <p:sp>
        <p:nvSpPr>
          <p:cNvPr id="6" name="TextBox 6"/>
          <p:cNvSpPr txBox="1"/>
          <p:nvPr/>
        </p:nvSpPr>
        <p:spPr>
          <a:xfrm>
            <a:off x="3306821" y="1114064"/>
            <a:ext cx="10977072" cy="1728470"/>
          </a:xfrm>
          <a:prstGeom prst="rect">
            <a:avLst/>
          </a:prstGeom>
        </p:spPr>
        <p:txBody>
          <a:bodyPr lIns="0" tIns="0" rIns="0" bIns="0" rtlCol="0" anchor="t">
            <a:spAutoFit/>
          </a:bodyPr>
          <a:lstStyle/>
          <a:p>
            <a:pPr algn="ctr">
              <a:lnSpc>
                <a:spcPts val="4299"/>
              </a:lnSpc>
            </a:pPr>
            <a:r>
              <a:rPr lang="en-US" sz="4299">
                <a:solidFill>
                  <a:srgbClr val="49444B"/>
                </a:solidFill>
                <a:latin typeface="Bugaki"/>
              </a:rPr>
              <a:t>Berikut langkah-langkah untuk mengonfigurasi CI/CD di proyek Python:</a:t>
            </a:r>
          </a:p>
        </p:txBody>
      </p:sp>
      <p:grpSp>
        <p:nvGrpSpPr>
          <p:cNvPr id="7" name="Group 7"/>
          <p:cNvGrpSpPr/>
          <p:nvPr/>
        </p:nvGrpSpPr>
        <p:grpSpPr>
          <a:xfrm>
            <a:off x="3724397" y="2915840"/>
            <a:ext cx="10559495" cy="2118017"/>
            <a:chOff x="0" y="0"/>
            <a:chExt cx="2781102" cy="557832"/>
          </a:xfrm>
        </p:grpSpPr>
        <p:sp>
          <p:nvSpPr>
            <p:cNvPr id="8" name="Freeform 8"/>
            <p:cNvSpPr/>
            <p:nvPr/>
          </p:nvSpPr>
          <p:spPr>
            <a:xfrm>
              <a:off x="0" y="0"/>
              <a:ext cx="2781102" cy="557832"/>
            </a:xfrm>
            <a:custGeom>
              <a:avLst/>
              <a:gdLst/>
              <a:ahLst/>
              <a:cxnLst/>
              <a:rect l="l" t="t" r="r" b="b"/>
              <a:pathLst>
                <a:path w="2781102" h="557832">
                  <a:moveTo>
                    <a:pt x="37392" y="0"/>
                  </a:moveTo>
                  <a:lnTo>
                    <a:pt x="2743710" y="0"/>
                  </a:lnTo>
                  <a:cubicBezTo>
                    <a:pt x="2764361" y="0"/>
                    <a:pt x="2781102" y="16741"/>
                    <a:pt x="2781102" y="37392"/>
                  </a:cubicBezTo>
                  <a:lnTo>
                    <a:pt x="2781102" y="520440"/>
                  </a:lnTo>
                  <a:cubicBezTo>
                    <a:pt x="2781102" y="541091"/>
                    <a:pt x="2764361" y="557832"/>
                    <a:pt x="2743710" y="557832"/>
                  </a:cubicBezTo>
                  <a:lnTo>
                    <a:pt x="37392" y="557832"/>
                  </a:lnTo>
                  <a:cubicBezTo>
                    <a:pt x="16741" y="557832"/>
                    <a:pt x="0" y="541091"/>
                    <a:pt x="0" y="520440"/>
                  </a:cubicBezTo>
                  <a:lnTo>
                    <a:pt x="0" y="37392"/>
                  </a:lnTo>
                  <a:cubicBezTo>
                    <a:pt x="0" y="16741"/>
                    <a:pt x="16741" y="0"/>
                    <a:pt x="37392" y="0"/>
                  </a:cubicBezTo>
                  <a:close/>
                </a:path>
              </a:pathLst>
            </a:custGeom>
            <a:solidFill>
              <a:srgbClr val="49444B"/>
            </a:solidFill>
            <a:ln cap="rnd">
              <a:noFill/>
              <a:prstDash val="solid"/>
              <a:round/>
            </a:ln>
          </p:spPr>
        </p:sp>
        <p:sp>
          <p:nvSpPr>
            <p:cNvPr id="9" name="TextBox 9"/>
            <p:cNvSpPr txBox="1"/>
            <p:nvPr/>
          </p:nvSpPr>
          <p:spPr>
            <a:xfrm>
              <a:off x="0" y="-38100"/>
              <a:ext cx="2781102" cy="595932"/>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4004108" y="3048259"/>
            <a:ext cx="10279785" cy="1638300"/>
          </a:xfrm>
          <a:prstGeom prst="rect">
            <a:avLst/>
          </a:prstGeom>
        </p:spPr>
        <p:txBody>
          <a:bodyPr lIns="0" tIns="0" rIns="0" bIns="0" rtlCol="0" anchor="t">
            <a:spAutoFit/>
          </a:bodyPr>
          <a:lstStyle/>
          <a:p>
            <a:pPr algn="ctr">
              <a:lnSpc>
                <a:spcPts val="4200"/>
              </a:lnSpc>
            </a:pPr>
            <a:r>
              <a:rPr lang="en-US" sz="3500">
                <a:solidFill>
                  <a:srgbClr val="FFFFFF"/>
                </a:solidFill>
                <a:latin typeface="Childos Arabic"/>
              </a:rPr>
              <a:t>1.Pertama, siapkan sistem kontrol versi seperti Git untuk melacak perubahan kode. Buat repositori untuk proyek Anda dan masukkan kode Anda ke dalamnya.</a:t>
            </a:r>
          </a:p>
        </p:txBody>
      </p:sp>
      <p:grpSp>
        <p:nvGrpSpPr>
          <p:cNvPr id="11" name="Group 11"/>
          <p:cNvGrpSpPr/>
          <p:nvPr/>
        </p:nvGrpSpPr>
        <p:grpSpPr>
          <a:xfrm>
            <a:off x="3724397" y="5437172"/>
            <a:ext cx="10839205" cy="2304119"/>
            <a:chOff x="0" y="0"/>
            <a:chExt cx="2854770" cy="606846"/>
          </a:xfrm>
        </p:grpSpPr>
        <p:sp>
          <p:nvSpPr>
            <p:cNvPr id="12" name="Freeform 12"/>
            <p:cNvSpPr/>
            <p:nvPr/>
          </p:nvSpPr>
          <p:spPr>
            <a:xfrm>
              <a:off x="0" y="0"/>
              <a:ext cx="2854770" cy="606846"/>
            </a:xfrm>
            <a:custGeom>
              <a:avLst/>
              <a:gdLst/>
              <a:ahLst/>
              <a:cxnLst/>
              <a:rect l="l" t="t" r="r" b="b"/>
              <a:pathLst>
                <a:path w="2854770" h="606846">
                  <a:moveTo>
                    <a:pt x="36427" y="0"/>
                  </a:moveTo>
                  <a:lnTo>
                    <a:pt x="2818343" y="0"/>
                  </a:lnTo>
                  <a:cubicBezTo>
                    <a:pt x="2838461" y="0"/>
                    <a:pt x="2854770" y="16309"/>
                    <a:pt x="2854770" y="36427"/>
                  </a:cubicBezTo>
                  <a:lnTo>
                    <a:pt x="2854770" y="570419"/>
                  </a:lnTo>
                  <a:cubicBezTo>
                    <a:pt x="2854770" y="590537"/>
                    <a:pt x="2838461" y="606846"/>
                    <a:pt x="2818343" y="606846"/>
                  </a:cubicBezTo>
                  <a:lnTo>
                    <a:pt x="36427" y="606846"/>
                  </a:lnTo>
                  <a:cubicBezTo>
                    <a:pt x="16309" y="606846"/>
                    <a:pt x="0" y="590537"/>
                    <a:pt x="0" y="570419"/>
                  </a:cubicBezTo>
                  <a:lnTo>
                    <a:pt x="0" y="36427"/>
                  </a:lnTo>
                  <a:cubicBezTo>
                    <a:pt x="0" y="16309"/>
                    <a:pt x="16309" y="0"/>
                    <a:pt x="36427" y="0"/>
                  </a:cubicBezTo>
                  <a:close/>
                </a:path>
              </a:pathLst>
            </a:custGeom>
            <a:solidFill>
              <a:srgbClr val="49444B"/>
            </a:solidFill>
            <a:ln cap="rnd">
              <a:noFill/>
              <a:prstDash val="solid"/>
              <a:round/>
            </a:ln>
          </p:spPr>
        </p:sp>
        <p:sp>
          <p:nvSpPr>
            <p:cNvPr id="13" name="TextBox 13"/>
            <p:cNvSpPr txBox="1"/>
            <p:nvPr/>
          </p:nvSpPr>
          <p:spPr>
            <a:xfrm>
              <a:off x="0" y="-38100"/>
              <a:ext cx="2854770" cy="644946"/>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3444687" y="5399072"/>
            <a:ext cx="11118916" cy="2171700"/>
          </a:xfrm>
          <a:prstGeom prst="rect">
            <a:avLst/>
          </a:prstGeom>
        </p:spPr>
        <p:txBody>
          <a:bodyPr lIns="0" tIns="0" rIns="0" bIns="0" rtlCol="0" anchor="t">
            <a:spAutoFit/>
          </a:bodyPr>
          <a:lstStyle/>
          <a:p>
            <a:pPr algn="ctr">
              <a:lnSpc>
                <a:spcPts val="4200"/>
              </a:lnSpc>
            </a:pPr>
            <a:r>
              <a:rPr lang="en-US" sz="3500">
                <a:solidFill>
                  <a:srgbClr val="FFFFFF"/>
                </a:solidFill>
                <a:latin typeface="Childos Arabic"/>
              </a:rPr>
              <a:t>2.Ada beberapa alat CI/CD yang tersedia, seperti Jenkins, GitLab CI/CD, Travis CI, CircleCI, dan GitHub Actions. Pilih salah satu yang sesuai dengan kebutuhan proyek Anda dan integrasikan dengan sistem kontrol versi Anda.</a:t>
            </a:r>
          </a:p>
        </p:txBody>
      </p:sp>
      <p:sp>
        <p:nvSpPr>
          <p:cNvPr id="15" name="Freeform 15"/>
          <p:cNvSpPr/>
          <p:nvPr/>
        </p:nvSpPr>
        <p:spPr>
          <a:xfrm>
            <a:off x="896802" y="4083692"/>
            <a:ext cx="2789495" cy="4114800"/>
          </a:xfrm>
          <a:custGeom>
            <a:avLst/>
            <a:gdLst/>
            <a:ahLst/>
            <a:cxnLst/>
            <a:rect l="l" t="t" r="r" b="b"/>
            <a:pathLst>
              <a:path w="2789495" h="4114800">
                <a:moveTo>
                  <a:pt x="0" y="0"/>
                </a:moveTo>
                <a:lnTo>
                  <a:pt x="2789495" y="0"/>
                </a:lnTo>
                <a:lnTo>
                  <a:pt x="278949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6" name="Freeform 16"/>
          <p:cNvSpPr/>
          <p:nvPr/>
        </p:nvSpPr>
        <p:spPr>
          <a:xfrm>
            <a:off x="14283892" y="478332"/>
            <a:ext cx="1970014" cy="2204212"/>
          </a:xfrm>
          <a:custGeom>
            <a:avLst/>
            <a:gdLst/>
            <a:ahLst/>
            <a:cxnLst/>
            <a:rect l="l" t="t" r="r" b="b"/>
            <a:pathLst>
              <a:path w="1970014" h="2204212">
                <a:moveTo>
                  <a:pt x="0" y="0"/>
                </a:moveTo>
                <a:lnTo>
                  <a:pt x="1970015" y="0"/>
                </a:lnTo>
                <a:lnTo>
                  <a:pt x="1970015" y="2204211"/>
                </a:lnTo>
                <a:lnTo>
                  <a:pt x="0" y="22042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551</Words>
  <Application>Microsoft Office PowerPoint</Application>
  <PresentationFormat>Custom</PresentationFormat>
  <Paragraphs>36</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Arial</vt:lpstr>
      <vt:lpstr>Open Sans</vt:lpstr>
      <vt:lpstr>Bugaki</vt:lpstr>
      <vt:lpstr>Childos Arabic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Abu dan Hijau Estetik Lucu Tugas Kelompok Presentasi</dc:title>
  <cp:lastModifiedBy>Fadillah Ahmad</cp:lastModifiedBy>
  <cp:revision>3</cp:revision>
  <dcterms:created xsi:type="dcterms:W3CDTF">2006-08-16T00:00:00Z</dcterms:created>
  <dcterms:modified xsi:type="dcterms:W3CDTF">2023-11-03T12:51:54Z</dcterms:modified>
  <dc:identifier>DAFzFp5HTbo</dc:identifier>
</cp:coreProperties>
</file>

<file path=docProps/thumbnail.jpeg>
</file>